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1"/>
  </p:notesMasterIdLst>
  <p:sldIdLst>
    <p:sldId id="294" r:id="rId2"/>
    <p:sldId id="330" r:id="rId3"/>
    <p:sldId id="299" r:id="rId4"/>
    <p:sldId id="334" r:id="rId5"/>
    <p:sldId id="295" r:id="rId6"/>
    <p:sldId id="296" r:id="rId7"/>
    <p:sldId id="319" r:id="rId8"/>
    <p:sldId id="298" r:id="rId9"/>
    <p:sldId id="304" r:id="rId10"/>
    <p:sldId id="383" r:id="rId11"/>
    <p:sldId id="384" r:id="rId12"/>
    <p:sldId id="364" r:id="rId13"/>
    <p:sldId id="377" r:id="rId14"/>
    <p:sldId id="378" r:id="rId15"/>
    <p:sldId id="379" r:id="rId16"/>
    <p:sldId id="366" r:id="rId17"/>
    <p:sldId id="380" r:id="rId18"/>
    <p:sldId id="381" r:id="rId19"/>
    <p:sldId id="370" r:id="rId20"/>
    <p:sldId id="371" r:id="rId21"/>
    <p:sldId id="372" r:id="rId22"/>
    <p:sldId id="373" r:id="rId23"/>
    <p:sldId id="374" r:id="rId24"/>
    <p:sldId id="386" r:id="rId25"/>
    <p:sldId id="375" r:id="rId26"/>
    <p:sldId id="387" r:id="rId27"/>
    <p:sldId id="376" r:id="rId28"/>
    <p:sldId id="388" r:id="rId29"/>
    <p:sldId id="389"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a"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CC"/>
    <a:srgbClr val="009900"/>
    <a:srgbClr val="413540"/>
    <a:srgbClr val="CCCC00"/>
    <a:srgbClr val="000099"/>
    <a:srgbClr val="99FF66"/>
    <a:srgbClr val="FF7C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662" autoAdjust="0"/>
    <p:restoredTop sz="93837" autoAdjust="0"/>
  </p:normalViewPr>
  <p:slideViewPr>
    <p:cSldViewPr>
      <p:cViewPr>
        <p:scale>
          <a:sx n="75" d="100"/>
          <a:sy n="75" d="100"/>
        </p:scale>
        <p:origin x="-1026" y="-360"/>
      </p:cViewPr>
      <p:guideLst>
        <p:guide orient="horz" pos="2160"/>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934"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05A22-8396-4117-8BE7-2F9F061FF99F}" type="datetimeFigureOut">
              <a:rPr lang="tr-TR" smtClean="0"/>
              <a:pPr/>
              <a:t>4.01.2022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CCF24-C15D-406E-B640-9301F1F8701E}" type="slidenum">
              <a:rPr lang="tr-TR" smtClean="0"/>
              <a:pPr/>
              <a:t>‹#›</a:t>
            </a:fld>
            <a:endParaRPr lang="tr-TR"/>
          </a:p>
        </p:txBody>
      </p:sp>
    </p:spTree>
    <p:extLst>
      <p:ext uri="{BB962C8B-B14F-4D97-AF65-F5344CB8AC3E}">
        <p14:creationId xmlns:p14="http://schemas.microsoft.com/office/powerpoint/2010/main" xmlns="" val="1533872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CECCF24-C15D-406E-B640-9301F1F8701E}"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CECCF24-C15D-406E-B640-9301F1F8701E}" type="slidenum">
              <a:rPr lang="tr-TR" smtClean="0"/>
              <a:pPr/>
              <a:t>4</a:t>
            </a:fld>
            <a:endParaRPr lang="tr-TR"/>
          </a:p>
        </p:txBody>
      </p:sp>
    </p:spTree>
    <p:extLst>
      <p:ext uri="{BB962C8B-B14F-4D97-AF65-F5344CB8AC3E}">
        <p14:creationId xmlns:p14="http://schemas.microsoft.com/office/powerpoint/2010/main" xmlns="" val="192387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CECCF24-C15D-406E-B640-9301F1F8701E}" type="slidenum">
              <a:rPr lang="tr-TR" smtClean="0"/>
              <a:pPr/>
              <a:t>5</a:t>
            </a:fld>
            <a:endParaRPr lang="tr-TR"/>
          </a:p>
        </p:txBody>
      </p:sp>
    </p:spTree>
    <p:extLst>
      <p:ext uri="{BB962C8B-B14F-4D97-AF65-F5344CB8AC3E}">
        <p14:creationId xmlns:p14="http://schemas.microsoft.com/office/powerpoint/2010/main" xmlns="" val="192387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CECCF24-C15D-406E-B640-9301F1F8701E}" type="slidenum">
              <a:rPr lang="tr-TR" smtClean="0"/>
              <a:pPr/>
              <a:t>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2"/>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C6F27BC-53FA-49EB-B829-4E947EE67188}" type="datetimeFigureOut">
              <a:rPr lang="tr-TR" smtClean="0"/>
              <a:pPr/>
              <a:t>4.01.2022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1105A3-9B34-41E8-AF45-633EE777D2F7}" type="slidenum">
              <a:rPr lang="tr-TR" smtClean="0"/>
              <a:pPr/>
              <a:t>‹#›</a:t>
            </a:fld>
            <a:endParaRPr lang="tr-TR"/>
          </a:p>
        </p:txBody>
      </p:sp>
    </p:spTree>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C6F27BC-53FA-49EB-B829-4E947EE67188}" type="datetimeFigureOut">
              <a:rPr lang="tr-TR" smtClean="0"/>
              <a:pPr/>
              <a:t>4.01.2022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1105A3-9B34-41E8-AF45-633EE777D2F7}" type="slidenum">
              <a:rPr lang="tr-TR" smtClean="0"/>
              <a:pPr/>
              <a:t>‹#›</a:t>
            </a:fld>
            <a:endParaRPr lang="tr-TR"/>
          </a:p>
        </p:txBody>
      </p:sp>
    </p:spTree>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C6F27BC-53FA-49EB-B829-4E947EE67188}" type="datetimeFigureOut">
              <a:rPr lang="tr-TR" smtClean="0"/>
              <a:pPr/>
              <a:t>4.01.2022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1105A3-9B34-41E8-AF45-633EE777D2F7}" type="slidenum">
              <a:rPr lang="tr-TR" smtClean="0"/>
              <a:pPr/>
              <a:t>‹#›</a:t>
            </a:fld>
            <a:endParaRPr lang="tr-TR"/>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C6F27BC-53FA-49EB-B829-4E947EE67188}" type="datetimeFigureOut">
              <a:rPr lang="tr-TR" smtClean="0"/>
              <a:pPr/>
              <a:t>4.01.2022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1105A3-9B34-41E8-AF45-633EE777D2F7}" type="slidenum">
              <a:rPr lang="tr-TR" smtClean="0"/>
              <a:pPr/>
              <a:t>‹#›</a:t>
            </a:fld>
            <a:endParaRPr lang="tr-TR"/>
          </a:p>
        </p:txBody>
      </p:sp>
    </p:spTree>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C6F27BC-53FA-49EB-B829-4E947EE67188}" type="datetimeFigureOut">
              <a:rPr lang="tr-TR" smtClean="0"/>
              <a:pPr/>
              <a:t>4.01.2022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1105A3-9B34-41E8-AF45-633EE777D2F7}" type="slidenum">
              <a:rPr lang="tr-TR" smtClean="0"/>
              <a:pPr/>
              <a:t>‹#›</a:t>
            </a:fld>
            <a:endParaRPr lang="tr-TR"/>
          </a:p>
        </p:txBody>
      </p:sp>
    </p:spTree>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C6F27BC-53FA-49EB-B829-4E947EE67188}" type="datetimeFigureOut">
              <a:rPr lang="tr-TR" smtClean="0"/>
              <a:pPr/>
              <a:t>4.01.2022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61105A3-9B34-41E8-AF45-633EE777D2F7}" type="slidenum">
              <a:rPr lang="tr-TR" smtClean="0"/>
              <a:pPr/>
              <a:t>‹#›</a:t>
            </a:fld>
            <a:endParaRPr lang="tr-TR"/>
          </a:p>
        </p:txBody>
      </p:sp>
    </p:spTree>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C6F27BC-53FA-49EB-B829-4E947EE67188}" type="datetimeFigureOut">
              <a:rPr lang="tr-TR" smtClean="0"/>
              <a:pPr/>
              <a:t>4.01.2022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61105A3-9B34-41E8-AF45-633EE777D2F7}" type="slidenum">
              <a:rPr lang="tr-TR" smtClean="0"/>
              <a:pPr/>
              <a:t>‹#›</a:t>
            </a:fld>
            <a:endParaRPr lang="tr-TR"/>
          </a:p>
        </p:txBody>
      </p:sp>
    </p:spTree>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C6F27BC-53FA-49EB-B829-4E947EE67188}" type="datetimeFigureOut">
              <a:rPr lang="tr-TR" smtClean="0"/>
              <a:pPr/>
              <a:t>4.01.2022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61105A3-9B34-41E8-AF45-633EE777D2F7}" type="slidenum">
              <a:rPr lang="tr-TR" smtClean="0"/>
              <a:pPr/>
              <a:t>‹#›</a:t>
            </a:fld>
            <a:endParaRPr lang="tr-TR"/>
          </a:p>
        </p:txBody>
      </p:sp>
    </p:spTree>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C6F27BC-53FA-49EB-B829-4E947EE67188}" type="datetimeFigureOut">
              <a:rPr lang="tr-TR" smtClean="0"/>
              <a:pPr/>
              <a:t>4.01.2022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61105A3-9B34-41E8-AF45-633EE777D2F7}" type="slidenum">
              <a:rPr lang="tr-TR" smtClean="0"/>
              <a:pPr/>
              <a:t>‹#›</a:t>
            </a:fld>
            <a:endParaRPr lang="tr-TR"/>
          </a:p>
        </p:txBody>
      </p:sp>
    </p:spTree>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7"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C6F27BC-53FA-49EB-B829-4E947EE67188}" type="datetimeFigureOut">
              <a:rPr lang="tr-TR" smtClean="0"/>
              <a:pPr/>
              <a:t>4.01.2022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61105A3-9B34-41E8-AF45-633EE777D2F7}" type="slidenum">
              <a:rPr lang="tr-TR" smtClean="0"/>
              <a:pPr/>
              <a:t>‹#›</a:t>
            </a:fld>
            <a:endParaRPr lang="tr-TR"/>
          </a:p>
        </p:txBody>
      </p:sp>
    </p:spTree>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C6F27BC-53FA-49EB-B829-4E947EE67188}" type="datetimeFigureOut">
              <a:rPr lang="tr-TR" smtClean="0"/>
              <a:pPr/>
              <a:t>4.01.2022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61105A3-9B34-41E8-AF45-633EE777D2F7}" type="slidenum">
              <a:rPr lang="tr-TR" smtClean="0"/>
              <a:pPr/>
              <a:t>‹#›</a:t>
            </a:fld>
            <a:endParaRPr lang="tr-TR"/>
          </a:p>
        </p:txBody>
      </p:sp>
    </p:spTree>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6F27BC-53FA-49EB-B829-4E947EE67188}" type="datetimeFigureOut">
              <a:rPr lang="tr-TR" smtClean="0"/>
              <a:pPr/>
              <a:t>4.01.2022</a:t>
            </a:fld>
            <a:endParaRPr lang="tr-TR"/>
          </a:p>
        </p:txBody>
      </p:sp>
      <p:sp>
        <p:nvSpPr>
          <p:cNvPr id="5" name="4 Altbilgi Yer Tutucusu"/>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61105A3-9B34-41E8-AF45-633EE777D2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spd="med">
    <p:strips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Resimler/at&#246;lye/IMG_20200709_155752.jp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5220072" y="4299942"/>
            <a:ext cx="3333056" cy="661764"/>
          </a:xfrm>
        </p:spPr>
        <p:txBody>
          <a:bodyPr>
            <a:normAutofit/>
          </a:bodyPr>
          <a:lstStyle/>
          <a:p>
            <a:r>
              <a:rPr lang="tr-TR" sz="2200" dirty="0" smtClean="0"/>
              <a:t>SIHHİ TESİSAT ATÖLYESİ</a:t>
            </a:r>
            <a:endParaRPr lang="tr-TR" sz="2200" dirty="0">
              <a:hlinkClick r:id="rId3" action="ppaction://hlinkfile"/>
            </a:endParaRPr>
          </a:p>
        </p:txBody>
      </p:sp>
      <p:sp>
        <p:nvSpPr>
          <p:cNvPr id="3" name="İçerik Yer Tutucusu 2">
            <a:extLst>
              <a:ext uri="{FF2B5EF4-FFF2-40B4-BE49-F238E27FC236}">
                <a16:creationId xmlns:a16="http://schemas.microsoft.com/office/drawing/2014/main" xmlns="" id="{6EE32BC2-F31F-4D73-840F-DF5D35740229}"/>
              </a:ext>
            </a:extLst>
          </p:cNvPr>
          <p:cNvSpPr>
            <a:spLocks noGrp="1"/>
          </p:cNvSpPr>
          <p:nvPr>
            <p:ph idx="4294967295"/>
          </p:nvPr>
        </p:nvSpPr>
        <p:spPr>
          <a:xfrm>
            <a:off x="0" y="0"/>
            <a:ext cx="4643438" cy="51435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chor="ctr">
            <a:normAutofit/>
          </a:bodyPr>
          <a:lstStyle/>
          <a:p>
            <a:pPr marL="0" indent="0" algn="just">
              <a:buNone/>
            </a:pPr>
            <a:endParaRPr lang="tr-TR" sz="2800" dirty="0" smtClean="0"/>
          </a:p>
          <a:p>
            <a:pPr marL="0" indent="0" algn="ctr">
              <a:buNone/>
            </a:pPr>
            <a:endParaRPr lang="tr-TR" sz="2400" dirty="0" smtClean="0"/>
          </a:p>
          <a:p>
            <a:pPr marL="0" indent="0" algn="ctr">
              <a:buNone/>
            </a:pPr>
            <a:r>
              <a:rPr lang="tr-TR" sz="2400" dirty="0" smtClean="0"/>
              <a:t>Sıhhi tesisat, yapı için gerekli olan suyun temini, depolanması, ısıtılması, basınçlandırılması, dağıtımı, atık suyun atılması, yağmur suyu tahliyesi ve yangın söndürme konularını içerir.</a:t>
            </a:r>
            <a:r>
              <a:rPr lang="tr-TR" sz="2800" b="1" dirty="0" smtClean="0">
                <a:solidFill>
                  <a:srgbClr val="413540"/>
                </a:solidFill>
              </a:rPr>
              <a:t>     </a:t>
            </a:r>
            <a:endParaRPr lang="tr-TR" sz="2800" b="1" dirty="0">
              <a:solidFill>
                <a:srgbClr val="413540"/>
              </a:solidFill>
            </a:endParaRPr>
          </a:p>
          <a:p>
            <a:pPr marL="0" indent="0" algn="ctr">
              <a:buNone/>
            </a:pPr>
            <a:endParaRPr lang="tr-TR" sz="2800" dirty="0" smtClean="0">
              <a:solidFill>
                <a:srgbClr val="FF0000"/>
              </a:solidFill>
            </a:endParaRPr>
          </a:p>
          <a:p>
            <a:pPr marL="0" indent="0" algn="ctr">
              <a:buNone/>
            </a:pPr>
            <a:endParaRPr lang="tr-TR" sz="2600" dirty="0">
              <a:solidFill>
                <a:srgbClr val="FF0000"/>
              </a:solidFill>
            </a:endParaRPr>
          </a:p>
          <a:p>
            <a:pPr marL="0" indent="0">
              <a:buNone/>
            </a:pPr>
            <a:endParaRPr lang="tr-TR" dirty="0"/>
          </a:p>
        </p:txBody>
      </p:sp>
      <p:pic>
        <p:nvPicPr>
          <p:cNvPr id="2" name="Picture 2" descr="E:\Mimar sinan\Resimler\atölye\IMG_20200709_155752.jpg"/>
          <p:cNvPicPr>
            <a:picLocks noChangeAspect="1" noChangeArrowheads="1"/>
          </p:cNvPicPr>
          <p:nvPr/>
        </p:nvPicPr>
        <p:blipFill>
          <a:blip r:embed="rId4" cstate="print"/>
          <a:srcRect/>
          <a:stretch>
            <a:fillRect/>
          </a:stretch>
        </p:blipFill>
        <p:spPr bwMode="auto">
          <a:xfrm>
            <a:off x="4572000" y="785800"/>
            <a:ext cx="4305835" cy="3229376"/>
          </a:xfrm>
          <a:prstGeom prst="rect">
            <a:avLst/>
          </a:prstGeom>
          <a:noFill/>
          <a:ln w="19050">
            <a:solidFill>
              <a:srgbClr val="FF0000"/>
            </a:solidFill>
          </a:ln>
        </p:spPr>
      </p:pic>
    </p:spTree>
    <p:extLst>
      <p:ext uri="{BB962C8B-B14F-4D97-AF65-F5344CB8AC3E}">
        <p14:creationId xmlns:p14="http://schemas.microsoft.com/office/powerpoint/2010/main" xmlns="" val="2745733627"/>
      </p:ext>
    </p:extLst>
  </p:cSld>
  <p:clrMapOvr>
    <a:masterClrMapping/>
  </p:clrMapOvr>
  <p:transition spd="med">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Dikdörtgen"/>
          <p:cNvSpPr/>
          <p:nvPr/>
        </p:nvSpPr>
        <p:spPr>
          <a:xfrm>
            <a:off x="467544" y="428610"/>
            <a:ext cx="8208912" cy="3539430"/>
          </a:xfrm>
          <a:prstGeom prst="rect">
            <a:avLst/>
          </a:prstGeom>
        </p:spPr>
        <p:txBody>
          <a:bodyPr wrap="square">
            <a:spAutoFit/>
          </a:bodyPr>
          <a:lstStyle/>
          <a:p>
            <a:pPr algn="ctr"/>
            <a:r>
              <a:rPr lang="tr-TR" sz="2800" b="1" dirty="0" smtClean="0">
                <a:solidFill>
                  <a:srgbClr val="6600CC"/>
                </a:solidFill>
              </a:rPr>
              <a:t>Şehir Sularının Temizlenmesi </a:t>
            </a:r>
          </a:p>
          <a:p>
            <a:pPr algn="just"/>
            <a:endParaRPr lang="tr-TR" sz="2800" b="1" dirty="0" smtClean="0">
              <a:solidFill>
                <a:srgbClr val="FF0000"/>
              </a:solidFill>
            </a:endParaRPr>
          </a:p>
          <a:p>
            <a:pPr algn="just"/>
            <a:r>
              <a:rPr lang="tr-TR" sz="2400" dirty="0" smtClean="0"/>
              <a:t>Yerleşim yerlerindeki su ihtiyacının karşılanması için  suyun içinde bulunan zararlı maddeleri ayrıştırmak suyun daha kaliteli olması sağlanır. Suyu standartların ve yönetmeliklerin istediği şartlara getirmek için çeşitli temizleme yöntemleri kullanılır. Küçük yerleşim yerlerindeki içme suları kaynak sularından alındığı için bunların temizlenmesi bazı küçük önlemlerle halledilir.</a:t>
            </a:r>
            <a:endParaRPr lang="tr-TR" sz="2400" dirty="0"/>
          </a:p>
        </p:txBody>
      </p:sp>
    </p:spTree>
    <p:extLst>
      <p:ext uri="{BB962C8B-B14F-4D97-AF65-F5344CB8AC3E}">
        <p14:creationId xmlns:p14="http://schemas.microsoft.com/office/powerpoint/2010/main" xmlns="" val="1816700114"/>
      </p:ext>
    </p:extLst>
  </p:cSld>
  <p:clrMapOvr>
    <a:masterClrMapping/>
  </p:clrMapOvr>
  <p:transition spd="med">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inan\Desktop\su_aritma_goruntu.jpg"/>
          <p:cNvPicPr>
            <a:picLocks noChangeAspect="1" noChangeArrowheads="1"/>
          </p:cNvPicPr>
          <p:nvPr/>
        </p:nvPicPr>
        <p:blipFill>
          <a:blip r:embed="rId2" cstate="print"/>
          <a:srcRect/>
          <a:stretch>
            <a:fillRect/>
          </a:stretch>
        </p:blipFill>
        <p:spPr bwMode="auto">
          <a:xfrm>
            <a:off x="0" y="0"/>
            <a:ext cx="9144000" cy="5158218"/>
          </a:xfrm>
          <a:prstGeom prst="rect">
            <a:avLst/>
          </a:prstGeom>
          <a:noFill/>
        </p:spPr>
      </p:pic>
    </p:spTree>
  </p:cSld>
  <p:clrMapOvr>
    <a:masterClrMapping/>
  </p:clrMapOvr>
  <p:transition spd="med">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457200" y="214296"/>
            <a:ext cx="8229600" cy="4380327"/>
          </a:xfrm>
        </p:spPr>
        <p:txBody>
          <a:bodyPr>
            <a:normAutofit/>
          </a:bodyPr>
          <a:lstStyle/>
          <a:p>
            <a:pPr algn="ctr">
              <a:buNone/>
            </a:pPr>
            <a:endParaRPr lang="tr-TR" sz="2400" b="1" dirty="0" smtClean="0">
              <a:solidFill>
                <a:srgbClr val="6600CC"/>
              </a:solidFill>
            </a:endParaRPr>
          </a:p>
          <a:p>
            <a:pPr algn="ctr">
              <a:buNone/>
            </a:pPr>
            <a:r>
              <a:rPr lang="tr-TR" sz="2400" b="1" dirty="0" smtClean="0">
                <a:solidFill>
                  <a:srgbClr val="6600CC"/>
                </a:solidFill>
              </a:rPr>
              <a:t>Şehir Sularının Dağıtılması</a:t>
            </a:r>
          </a:p>
          <a:p>
            <a:pPr>
              <a:buNone/>
            </a:pPr>
            <a:r>
              <a:rPr lang="tr-TR" dirty="0" smtClean="0"/>
              <a:t>		 </a:t>
            </a:r>
            <a:r>
              <a:rPr lang="tr-TR" sz="2600" dirty="0" smtClean="0"/>
              <a:t>Kullanılmak istenen su  kaynağından alınıp temizlendikten sonra yaşam alanlarına borularla taşınır. Su yerleşim alanlarına üç şekilde iletilir:  </a:t>
            </a:r>
          </a:p>
          <a:p>
            <a:pPr marL="514350" indent="-514350">
              <a:buFont typeface="+mj-lt"/>
              <a:buAutoNum type="arabicPeriod"/>
            </a:pPr>
            <a:r>
              <a:rPr lang="tr-TR" sz="2600" dirty="0" smtClean="0"/>
              <a:t>Suyun yerçekimiyle iletilmesi,</a:t>
            </a:r>
          </a:p>
          <a:p>
            <a:pPr marL="514350" indent="-514350">
              <a:buFont typeface="+mj-lt"/>
              <a:buAutoNum type="arabicPeriod"/>
            </a:pPr>
            <a:r>
              <a:rPr lang="tr-TR" sz="2600" dirty="0" smtClean="0"/>
              <a:t>Suyun pompalar yardımıyla iletilmesi,</a:t>
            </a:r>
          </a:p>
          <a:p>
            <a:pPr marL="514350" indent="-514350">
              <a:buFont typeface="+mj-lt"/>
              <a:buAutoNum type="arabicPeriod"/>
            </a:pPr>
            <a:r>
              <a:rPr lang="tr-TR" sz="2600" dirty="0" smtClean="0"/>
              <a:t>Suyun depolama yoluyla iletilmesi şeklindedir.</a:t>
            </a:r>
            <a:endParaRPr lang="tr-TR" sz="2600" dirty="0"/>
          </a:p>
        </p:txBody>
      </p:sp>
    </p:spTree>
    <p:extLst>
      <p:ext uri="{BB962C8B-B14F-4D97-AF65-F5344CB8AC3E}">
        <p14:creationId xmlns:p14="http://schemas.microsoft.com/office/powerpoint/2010/main" xmlns="" val="2277064440"/>
      </p:ext>
    </p:extLst>
  </p:cSld>
  <p:clrMapOvr>
    <a:masterClrMapping/>
  </p:clrMapOvr>
  <p:transition spd="med">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title"/>
          </p:nvPr>
        </p:nvSpPr>
        <p:spPr>
          <a:xfrm>
            <a:off x="467544" y="214296"/>
            <a:ext cx="8229600" cy="982456"/>
          </a:xfrm>
        </p:spPr>
        <p:txBody>
          <a:bodyPr>
            <a:normAutofit/>
          </a:bodyPr>
          <a:lstStyle/>
          <a:p>
            <a:r>
              <a:rPr lang="tr-TR" sz="2400" b="1" dirty="0" smtClean="0">
                <a:solidFill>
                  <a:srgbClr val="6600CC"/>
                </a:solidFill>
              </a:rPr>
              <a:t>Suyun Yerçekimiyle İletilmesi</a:t>
            </a:r>
            <a:endParaRPr lang="tr-TR" sz="2400" b="1" dirty="0">
              <a:solidFill>
                <a:srgbClr val="6600CC"/>
              </a:solidFill>
            </a:endParaRPr>
          </a:p>
        </p:txBody>
      </p:sp>
      <p:sp>
        <p:nvSpPr>
          <p:cNvPr id="6" name="5 İçerik Yer Tutucusu"/>
          <p:cNvSpPr>
            <a:spLocks noGrp="1"/>
          </p:cNvSpPr>
          <p:nvPr>
            <p:ph idx="4294967295"/>
          </p:nvPr>
        </p:nvSpPr>
        <p:spPr>
          <a:xfrm>
            <a:off x="0" y="771550"/>
            <a:ext cx="4392613" cy="3967162"/>
          </a:xfrm>
        </p:spPr>
        <p:txBody>
          <a:bodyPr>
            <a:noAutofit/>
          </a:bodyPr>
          <a:lstStyle/>
          <a:p>
            <a:pPr>
              <a:buNone/>
            </a:pPr>
            <a:r>
              <a:rPr lang="tr-TR" sz="2400" dirty="0" smtClean="0"/>
              <a:t>		</a:t>
            </a:r>
          </a:p>
          <a:p>
            <a:pPr>
              <a:buNone/>
            </a:pPr>
            <a:r>
              <a:rPr lang="tr-TR" sz="2400" dirty="0" smtClean="0"/>
              <a:t>		Suyun bulunduğu kaynak, yaşam alanlarından  yeteri kadar  yüksekteyse suyun iletiminde ayrıca bir enerjiye ihtiyaç yoktur. Depo ile kullanma yeri arasındaki yükseklik ne kadar çok olursa su basıncı da o kadar artacağı için su kullanım alanlarına rahatlıkla ulaştırılabilir. </a:t>
            </a:r>
            <a:endParaRPr lang="tr-TR" sz="2400" dirty="0"/>
          </a:p>
        </p:txBody>
      </p:sp>
      <p:pic>
        <p:nvPicPr>
          <p:cNvPr id="1026" name="Picture 2" descr="C:\Users\Sinan\Desktop\20190507_73975115.jpg"/>
          <p:cNvPicPr>
            <a:picLocks noChangeAspect="1" noChangeArrowheads="1"/>
          </p:cNvPicPr>
          <p:nvPr/>
        </p:nvPicPr>
        <p:blipFill>
          <a:blip r:embed="rId2" cstate="print"/>
          <a:srcRect/>
          <a:stretch>
            <a:fillRect/>
          </a:stretch>
        </p:blipFill>
        <p:spPr bwMode="auto">
          <a:xfrm>
            <a:off x="4716016" y="1563638"/>
            <a:ext cx="4136701" cy="2664296"/>
          </a:xfrm>
          <a:prstGeom prst="rect">
            <a:avLst/>
          </a:prstGeom>
          <a:noFill/>
          <a:ln>
            <a:solidFill>
              <a:srgbClr val="FF0000"/>
            </a:solidFill>
          </a:ln>
        </p:spPr>
      </p:pic>
    </p:spTree>
    <p:extLst>
      <p:ext uri="{BB962C8B-B14F-4D97-AF65-F5344CB8AC3E}">
        <p14:creationId xmlns:p14="http://schemas.microsoft.com/office/powerpoint/2010/main" xmlns="" val="2277064440"/>
      </p:ext>
    </p:extLst>
  </p:cSld>
  <p:clrMapOvr>
    <a:masterClrMapping/>
  </p:clrMapOvr>
  <p:transition spd="med">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title"/>
          </p:nvPr>
        </p:nvSpPr>
        <p:spPr>
          <a:xfrm>
            <a:off x="467544" y="339502"/>
            <a:ext cx="8229600" cy="857250"/>
          </a:xfrm>
        </p:spPr>
        <p:txBody>
          <a:bodyPr>
            <a:normAutofit/>
          </a:bodyPr>
          <a:lstStyle/>
          <a:p>
            <a:r>
              <a:rPr lang="tr-TR" sz="2400" b="1" dirty="0" smtClean="0">
                <a:solidFill>
                  <a:srgbClr val="6600CC"/>
                </a:solidFill>
              </a:rPr>
              <a:t>Suyun Pompalarla İletilmesi</a:t>
            </a:r>
            <a:endParaRPr lang="tr-TR" sz="2400" b="1" dirty="0">
              <a:solidFill>
                <a:srgbClr val="6600CC"/>
              </a:solidFill>
            </a:endParaRPr>
          </a:p>
        </p:txBody>
      </p:sp>
      <p:sp>
        <p:nvSpPr>
          <p:cNvPr id="6" name="5 İçerik Yer Tutucusu"/>
          <p:cNvSpPr>
            <a:spLocks noGrp="1"/>
          </p:cNvSpPr>
          <p:nvPr>
            <p:ph idx="4294967295"/>
          </p:nvPr>
        </p:nvSpPr>
        <p:spPr>
          <a:xfrm>
            <a:off x="0" y="1176338"/>
            <a:ext cx="4392613" cy="3967162"/>
          </a:xfrm>
        </p:spPr>
        <p:txBody>
          <a:bodyPr>
            <a:normAutofit fontScale="92500"/>
          </a:bodyPr>
          <a:lstStyle/>
          <a:p>
            <a:pPr>
              <a:buNone/>
            </a:pPr>
            <a:r>
              <a:rPr lang="tr-TR" dirty="0" smtClean="0"/>
              <a:t>	</a:t>
            </a:r>
            <a:r>
              <a:rPr lang="tr-TR" sz="2800" dirty="0" smtClean="0"/>
              <a:t>	 </a:t>
            </a:r>
            <a:r>
              <a:rPr lang="tr-TR" sz="2600" dirty="0" smtClean="0"/>
              <a:t>Kaynağından alınan su pompalarla doğrudan şehir şebekesine basılır. Pompaların arızalanması veya elektriğin kesilmesi hâlinde şehrin susuz kalması da dezavantaj olarak karışımıza çıkar. Su ihtiyacının arttığı durumlarda  yedek pompaları çalıştırılır. </a:t>
            </a:r>
            <a:endParaRPr lang="tr-TR" sz="2600" dirty="0"/>
          </a:p>
        </p:txBody>
      </p:sp>
      <p:pic>
        <p:nvPicPr>
          <p:cNvPr id="2050" name="Picture 2" descr="C:\Users\Sinan\Desktop\Santrifüj-pompa-images.jpg"/>
          <p:cNvPicPr>
            <a:picLocks noChangeAspect="1" noChangeArrowheads="1"/>
          </p:cNvPicPr>
          <p:nvPr/>
        </p:nvPicPr>
        <p:blipFill>
          <a:blip r:embed="rId2" cstate="print"/>
          <a:srcRect/>
          <a:stretch>
            <a:fillRect/>
          </a:stretch>
        </p:blipFill>
        <p:spPr bwMode="auto">
          <a:xfrm>
            <a:off x="4355976" y="1491630"/>
            <a:ext cx="4516975" cy="2710185"/>
          </a:xfrm>
          <a:prstGeom prst="rect">
            <a:avLst/>
          </a:prstGeom>
          <a:noFill/>
          <a:ln>
            <a:solidFill>
              <a:srgbClr val="FF0000"/>
            </a:solidFill>
          </a:ln>
        </p:spPr>
      </p:pic>
    </p:spTree>
    <p:extLst>
      <p:ext uri="{BB962C8B-B14F-4D97-AF65-F5344CB8AC3E}">
        <p14:creationId xmlns:p14="http://schemas.microsoft.com/office/powerpoint/2010/main" xmlns="" val="2277064440"/>
      </p:ext>
    </p:extLst>
  </p:cSld>
  <p:clrMapOvr>
    <a:masterClrMapping/>
  </p:clrMapOvr>
  <p:transition spd="med">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title"/>
          </p:nvPr>
        </p:nvSpPr>
        <p:spPr>
          <a:xfrm>
            <a:off x="467544" y="339502"/>
            <a:ext cx="8229600" cy="857250"/>
          </a:xfrm>
        </p:spPr>
        <p:txBody>
          <a:bodyPr>
            <a:normAutofit/>
          </a:bodyPr>
          <a:lstStyle/>
          <a:p>
            <a:r>
              <a:rPr lang="tr-TR" sz="2400" b="1" dirty="0" smtClean="0">
                <a:solidFill>
                  <a:srgbClr val="6600CC"/>
                </a:solidFill>
              </a:rPr>
              <a:t>Suyun Depolama Yoluyla İletilmesi</a:t>
            </a:r>
            <a:endParaRPr lang="tr-TR" sz="2400" b="1" dirty="0">
              <a:solidFill>
                <a:srgbClr val="6600CC"/>
              </a:solidFill>
            </a:endParaRPr>
          </a:p>
        </p:txBody>
      </p:sp>
      <p:sp>
        <p:nvSpPr>
          <p:cNvPr id="6" name="5 İçerik Yer Tutucusu"/>
          <p:cNvSpPr>
            <a:spLocks noGrp="1"/>
          </p:cNvSpPr>
          <p:nvPr>
            <p:ph idx="4294967295"/>
          </p:nvPr>
        </p:nvSpPr>
        <p:spPr>
          <a:xfrm>
            <a:off x="0" y="771550"/>
            <a:ext cx="4392613" cy="3967162"/>
          </a:xfrm>
        </p:spPr>
        <p:txBody>
          <a:bodyPr>
            <a:normAutofit/>
          </a:bodyPr>
          <a:lstStyle/>
          <a:p>
            <a:pPr>
              <a:buNone/>
            </a:pPr>
            <a:r>
              <a:rPr lang="tr-TR" sz="2400" dirty="0" smtClean="0"/>
              <a:t>		</a:t>
            </a:r>
          </a:p>
          <a:p>
            <a:pPr>
              <a:buNone/>
            </a:pPr>
            <a:endParaRPr lang="tr-TR" sz="2400" dirty="0" smtClean="0"/>
          </a:p>
          <a:p>
            <a:pPr>
              <a:buNone/>
            </a:pPr>
            <a:r>
              <a:rPr lang="tr-TR" sz="2400" dirty="0" smtClean="0"/>
              <a:t>		Pompalarla su, şehirden yüksekte bulunan depo veya depolara basılır. Pompaların arızalanması hâlinde, şehrin su ihtiyacını bir süre karşılamak mümkündür. </a:t>
            </a:r>
            <a:endParaRPr lang="tr-TR" sz="2400" dirty="0"/>
          </a:p>
        </p:txBody>
      </p:sp>
      <p:pic>
        <p:nvPicPr>
          <p:cNvPr id="3074" name="Picture 2" descr="C:\Users\Sinan\Desktop\indir.jpg"/>
          <p:cNvPicPr>
            <a:picLocks noChangeAspect="1" noChangeArrowheads="1"/>
          </p:cNvPicPr>
          <p:nvPr/>
        </p:nvPicPr>
        <p:blipFill>
          <a:blip r:embed="rId2" cstate="print"/>
          <a:srcRect/>
          <a:stretch>
            <a:fillRect/>
          </a:stretch>
        </p:blipFill>
        <p:spPr bwMode="auto">
          <a:xfrm>
            <a:off x="4499992" y="1419622"/>
            <a:ext cx="4320480" cy="2808312"/>
          </a:xfrm>
          <a:prstGeom prst="rect">
            <a:avLst/>
          </a:prstGeom>
          <a:noFill/>
          <a:ln>
            <a:solidFill>
              <a:srgbClr val="FF0000"/>
            </a:solidFill>
          </a:ln>
        </p:spPr>
      </p:pic>
    </p:spTree>
    <p:extLst>
      <p:ext uri="{BB962C8B-B14F-4D97-AF65-F5344CB8AC3E}">
        <p14:creationId xmlns:p14="http://schemas.microsoft.com/office/powerpoint/2010/main" xmlns="" val="2277064440"/>
      </p:ext>
    </p:extLst>
  </p:cSld>
  <p:clrMapOvr>
    <a:masterClrMapping/>
  </p:clrMapOvr>
  <p:transition spd="med">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395536" y="571486"/>
            <a:ext cx="8229600" cy="4311169"/>
          </a:xfrm>
        </p:spPr>
        <p:txBody>
          <a:bodyPr>
            <a:normAutofit/>
          </a:bodyPr>
          <a:lstStyle/>
          <a:p>
            <a:pPr algn="ctr">
              <a:buNone/>
            </a:pPr>
            <a:r>
              <a:rPr lang="tr-TR" dirty="0" smtClean="0"/>
              <a:t>	</a:t>
            </a:r>
            <a:r>
              <a:rPr lang="tr-TR" sz="2400" b="1" dirty="0" smtClean="0">
                <a:solidFill>
                  <a:srgbClr val="6600CC"/>
                </a:solidFill>
              </a:rPr>
              <a:t>Şehir Suyunun Bina Tesisatına Bağlanması</a:t>
            </a:r>
          </a:p>
          <a:p>
            <a:pPr>
              <a:buNone/>
            </a:pPr>
            <a:r>
              <a:rPr lang="tr-TR" dirty="0" smtClean="0"/>
              <a:t> 		</a:t>
            </a:r>
            <a:r>
              <a:rPr lang="tr-TR" sz="2400" dirty="0" smtClean="0"/>
              <a:t>Bina tesisatına bağlanacak olan  temiz su, binaya en yakın olan şebeke borusundan alınır.Su alma işlemi şebeke hattında su varken  kolye priz bağlantısıyla gerçekleşir.Şebeke hattı kuru ve su yoksa sadece kolye kullanılır. Kolye çelik veya dökümden yapılmış manşonlu kelepçe biçimlidir. Şebeke borusu ve kolye arasına conta koyularak kolye vidaları sıkılır. Bir matkapla boru bağlanılacak yerden delinerek bina hattı çekilir.</a:t>
            </a:r>
            <a:endParaRPr lang="tr-TR" sz="2400" dirty="0"/>
          </a:p>
        </p:txBody>
      </p:sp>
    </p:spTree>
    <p:extLst>
      <p:ext uri="{BB962C8B-B14F-4D97-AF65-F5344CB8AC3E}">
        <p14:creationId xmlns:p14="http://schemas.microsoft.com/office/powerpoint/2010/main" xmlns="" val="2277064440"/>
      </p:ext>
    </p:extLst>
  </p:cSld>
  <p:clrMapOvr>
    <a:masterClrMapping/>
  </p:clrMapOvr>
  <p:transition spd="med">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457200" y="285734"/>
            <a:ext cx="8229600" cy="4308889"/>
          </a:xfrm>
        </p:spPr>
        <p:txBody>
          <a:bodyPr>
            <a:normAutofit/>
          </a:bodyPr>
          <a:lstStyle/>
          <a:p>
            <a:pPr algn="ctr">
              <a:buNone/>
            </a:pPr>
            <a:endParaRPr lang="tr-TR" sz="2400" b="1" dirty="0" smtClean="0">
              <a:solidFill>
                <a:srgbClr val="6600CC"/>
              </a:solidFill>
            </a:endParaRPr>
          </a:p>
          <a:p>
            <a:pPr algn="ctr">
              <a:buNone/>
            </a:pPr>
            <a:r>
              <a:rPr lang="tr-TR" sz="2400" b="1" dirty="0" smtClean="0">
                <a:solidFill>
                  <a:srgbClr val="6600CC"/>
                </a:solidFill>
              </a:rPr>
              <a:t>Bina İçi Temiz Su Tesisatı Kısımları</a:t>
            </a:r>
          </a:p>
          <a:p>
            <a:pPr algn="ctr">
              <a:buNone/>
            </a:pPr>
            <a:endParaRPr lang="tr-TR" sz="2400" b="1" dirty="0" smtClean="0">
              <a:solidFill>
                <a:srgbClr val="6600CC"/>
              </a:solidFill>
            </a:endParaRPr>
          </a:p>
          <a:p>
            <a:pPr>
              <a:buFont typeface="Wingdings" pitchFamily="2" charset="2"/>
              <a:buChar char="ü"/>
            </a:pPr>
            <a:r>
              <a:rPr lang="tr-TR" sz="2400" b="1" u="sng" dirty="0" smtClean="0">
                <a:solidFill>
                  <a:srgbClr val="0070C0"/>
                </a:solidFill>
              </a:rPr>
              <a:t>Bina Bağlantı Hattı: </a:t>
            </a:r>
            <a:r>
              <a:rPr lang="tr-TR" sz="2400" dirty="0" smtClean="0"/>
              <a:t>Doğrudan ana temiz su şebekesinden alınan kol, yaklaşık 1 metre derinlikte yer artından binaya ulaşır. Bu boru üzerine inşaat yapılmaz. Ana kanaldan çıkış yakınında bir vana bulunmalıdır. Toprak altına döşenen borular iyi izole edilmelidir.</a:t>
            </a:r>
            <a:endParaRPr lang="tr-TR" sz="2400" dirty="0"/>
          </a:p>
        </p:txBody>
      </p:sp>
    </p:spTree>
    <p:extLst>
      <p:ext uri="{BB962C8B-B14F-4D97-AF65-F5344CB8AC3E}">
        <p14:creationId xmlns:p14="http://schemas.microsoft.com/office/powerpoint/2010/main" xmlns="" val="2277064440"/>
      </p:ext>
    </p:extLst>
  </p:cSld>
  <p:clrMapOvr>
    <a:masterClrMapping/>
  </p:clrMapOvr>
  <p:transition spd="med">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467544" y="357172"/>
            <a:ext cx="8229600" cy="4309459"/>
          </a:xfrm>
        </p:spPr>
        <p:txBody>
          <a:bodyPr>
            <a:normAutofit/>
          </a:bodyPr>
          <a:lstStyle/>
          <a:p>
            <a:pPr>
              <a:buNone/>
            </a:pPr>
            <a:endParaRPr lang="tr-TR" sz="2400" b="1" u="sng" dirty="0" smtClean="0">
              <a:solidFill>
                <a:srgbClr val="0070C0"/>
              </a:solidFill>
            </a:endParaRPr>
          </a:p>
          <a:p>
            <a:pPr>
              <a:buFont typeface="Wingdings" pitchFamily="2" charset="2"/>
              <a:buChar char="ü"/>
            </a:pPr>
            <a:r>
              <a:rPr lang="tr-TR" sz="2400" b="1" u="sng" dirty="0" smtClean="0">
                <a:solidFill>
                  <a:srgbClr val="0070C0"/>
                </a:solidFill>
              </a:rPr>
              <a:t>Sayaç Hattı: </a:t>
            </a:r>
            <a:r>
              <a:rPr lang="tr-TR" sz="2400" dirty="0" smtClean="0"/>
              <a:t>Sayaçlar tesisata, bozuldukları zaman tamir için yerinden sökülebilecek şekilde bağlanır. Bu nedenle her iki tarafına kapama vanası olmalıdır. </a:t>
            </a:r>
          </a:p>
          <a:p>
            <a:pPr>
              <a:buFont typeface="Wingdings" pitchFamily="2" charset="2"/>
              <a:buChar char="ü"/>
            </a:pPr>
            <a:r>
              <a:rPr lang="tr-TR" sz="2400" b="1" u="sng" dirty="0" smtClean="0">
                <a:solidFill>
                  <a:srgbClr val="0070C0"/>
                </a:solidFill>
              </a:rPr>
              <a:t>Kullanma Hattı: </a:t>
            </a:r>
            <a:r>
              <a:rPr lang="tr-TR" sz="2400" dirty="0" smtClean="0"/>
              <a:t>Kullanma hattı borularının mümkün olduğu kadar kısa ve düz olması istenir. Kullanım hattı, bir tesisat uç elemanı ile son bulur.</a:t>
            </a:r>
          </a:p>
          <a:p>
            <a:pPr>
              <a:buFont typeface="Wingdings" pitchFamily="2" charset="2"/>
              <a:buChar char="ü"/>
            </a:pPr>
            <a:endParaRPr lang="tr-TR" sz="2400" dirty="0"/>
          </a:p>
        </p:txBody>
      </p:sp>
    </p:spTree>
    <p:extLst>
      <p:ext uri="{BB962C8B-B14F-4D97-AF65-F5344CB8AC3E}">
        <p14:creationId xmlns:p14="http://schemas.microsoft.com/office/powerpoint/2010/main" xmlns="" val="2277064440"/>
      </p:ext>
    </p:extLst>
  </p:cSld>
  <p:clrMapOvr>
    <a:masterClrMapping/>
  </p:clrMapOvr>
  <p:transition spd="med">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457200" y="771550"/>
            <a:ext cx="8291264" cy="3960440"/>
          </a:xfrm>
        </p:spPr>
        <p:txBody>
          <a:bodyPr>
            <a:normAutofit/>
          </a:bodyPr>
          <a:lstStyle/>
          <a:p>
            <a:pPr algn="ctr">
              <a:buNone/>
            </a:pPr>
            <a:r>
              <a:rPr lang="tr-TR" sz="2400" b="1" dirty="0" smtClean="0">
                <a:solidFill>
                  <a:srgbClr val="6600CC"/>
                </a:solidFill>
              </a:rPr>
              <a:t>Sıhhi Tesisat ve Önemi </a:t>
            </a:r>
          </a:p>
          <a:p>
            <a:pPr>
              <a:buNone/>
            </a:pPr>
            <a:r>
              <a:rPr lang="tr-TR" dirty="0" smtClean="0"/>
              <a:t>		</a:t>
            </a:r>
            <a:r>
              <a:rPr lang="tr-TR" sz="2400" dirty="0" smtClean="0"/>
              <a:t>Evlerimizde sağlıklı, güvenli, konforlu ve ekonomik bir şekilde yaşayabilmemiz için mesleğimizin kriterlerine uymamız büyük önem taşımaktadır. Her gün kendini yenileyen ve geliştiren bir alan olduğumuz için yapının sıhhi tesisat projelerinin ön hazırlığında, sistem tasarımı konusunda çok titiz davranarak, bütün ince ayrıntıları göz önünde bulundurarak tasarım yapmalıyız.</a:t>
            </a:r>
            <a:endParaRPr lang="tr-TR" sz="2400" dirty="0"/>
          </a:p>
        </p:txBody>
      </p:sp>
    </p:spTree>
    <p:extLst>
      <p:ext uri="{BB962C8B-B14F-4D97-AF65-F5344CB8AC3E}">
        <p14:creationId xmlns:p14="http://schemas.microsoft.com/office/powerpoint/2010/main" xmlns="" val="3205343725"/>
      </p:ext>
    </p:extLst>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EE32BC2-F31F-4D73-840F-DF5D35740229}"/>
              </a:ext>
            </a:extLst>
          </p:cNvPr>
          <p:cNvSpPr>
            <a:spLocks noGrp="1"/>
          </p:cNvSpPr>
          <p:nvPr>
            <p:ph idx="1"/>
          </p:nvPr>
        </p:nvSpPr>
        <p:spPr>
          <a:xfrm>
            <a:off x="251520" y="285734"/>
            <a:ext cx="6104720" cy="414568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p:spPr>
        <p:txBody>
          <a:bodyPr>
            <a:noAutofit/>
          </a:bodyPr>
          <a:lstStyle/>
          <a:p>
            <a:pPr marL="0" indent="0" algn="ctr">
              <a:buNone/>
            </a:pPr>
            <a:r>
              <a:rPr lang="tr-TR" sz="2400" b="1" dirty="0" smtClean="0">
                <a:solidFill>
                  <a:srgbClr val="6600CC"/>
                </a:solidFill>
              </a:rPr>
              <a:t>Suyun Özellikleri</a:t>
            </a:r>
          </a:p>
          <a:p>
            <a:pPr marL="0" indent="0" algn="just">
              <a:buNone/>
            </a:pPr>
            <a:r>
              <a:rPr lang="tr-TR" sz="2400" dirty="0" smtClean="0"/>
              <a:t>	Su temas ettiği tabakaların özelliklerine göre değişir.Temas ettiği tabakalarından almış olduğu  tuzlar ve minerallere göre tadı ve kokusu değişebilir.Bu yüzden yapılan tahlillere göre kullanım suyunu bazı aşamalardan geçirerek istenilen şartlara getirilmesi gerekir.Bitki artıkları, çamur ve diğer maddeler suyun görüntüsünü bozabilir.</a:t>
            </a:r>
            <a:endParaRPr lang="tr-TR" sz="2400" dirty="0"/>
          </a:p>
        </p:txBody>
      </p:sp>
      <p:pic>
        <p:nvPicPr>
          <p:cNvPr id="2" name="Picture 2" descr="C:\Users\Sinan\Desktop\unnamed.jpg"/>
          <p:cNvPicPr>
            <a:picLocks noChangeAspect="1" noChangeArrowheads="1"/>
          </p:cNvPicPr>
          <p:nvPr/>
        </p:nvPicPr>
        <p:blipFill>
          <a:blip r:embed="rId2" cstate="print"/>
          <a:srcRect/>
          <a:stretch>
            <a:fillRect/>
          </a:stretch>
        </p:blipFill>
        <p:spPr bwMode="auto">
          <a:xfrm>
            <a:off x="6572264" y="714362"/>
            <a:ext cx="2292724" cy="3096344"/>
          </a:xfrm>
          <a:prstGeom prst="rect">
            <a:avLst/>
          </a:prstGeom>
          <a:noFill/>
          <a:ln w="12700">
            <a:solidFill>
              <a:srgbClr val="FF0000"/>
            </a:solidFill>
          </a:ln>
        </p:spPr>
      </p:pic>
    </p:spTree>
    <p:extLst>
      <p:ext uri="{BB962C8B-B14F-4D97-AF65-F5344CB8AC3E}">
        <p14:creationId xmlns:p14="http://schemas.microsoft.com/office/powerpoint/2010/main" xmlns="" val="3589749500"/>
      </p:ext>
    </p:extLst>
  </p:cSld>
  <p:clrMapOvr>
    <a:masterClrMapping/>
  </p:clrMapOvr>
  <p:transition spd="med">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251520" y="483518"/>
            <a:ext cx="8435280" cy="4464496"/>
          </a:xfrm>
        </p:spPr>
        <p:txBody>
          <a:bodyPr>
            <a:normAutofit fontScale="70000" lnSpcReduction="20000"/>
          </a:bodyPr>
          <a:lstStyle/>
          <a:p>
            <a:pPr>
              <a:buNone/>
            </a:pPr>
            <a:endParaRPr lang="tr-TR" dirty="0" smtClean="0"/>
          </a:p>
          <a:p>
            <a:pPr>
              <a:buNone/>
            </a:pPr>
            <a:r>
              <a:rPr lang="tr-TR" b="1" dirty="0" smtClean="0"/>
              <a:t>Sıhhi tesisat sisteminden beklenenler şu şekilde  sıralanabilir:</a:t>
            </a:r>
          </a:p>
          <a:p>
            <a:pPr>
              <a:buNone/>
            </a:pPr>
            <a:endParaRPr lang="tr-TR" dirty="0" smtClean="0"/>
          </a:p>
          <a:p>
            <a:pPr>
              <a:buFont typeface="Wingdings" pitchFamily="2" charset="2"/>
              <a:buChar char="v"/>
            </a:pPr>
            <a:r>
              <a:rPr lang="tr-TR" dirty="0" smtClean="0"/>
              <a:t>Kullanıcılara güvenilir  temiz su sağlaması ve bu suyun başka sıvılarla karışması önlenmelidir. </a:t>
            </a:r>
          </a:p>
          <a:p>
            <a:pPr>
              <a:buFont typeface="Wingdings" pitchFamily="2" charset="2"/>
              <a:buChar char="v"/>
            </a:pPr>
            <a:r>
              <a:rPr lang="tr-TR" dirty="0" smtClean="0"/>
              <a:t>Armatürlere , taşınan  suyun miktarı ve basıncı kriterlere uymalı ve konfor şartlarını bozmamalı</a:t>
            </a:r>
          </a:p>
          <a:p>
            <a:pPr>
              <a:buFont typeface="Wingdings" pitchFamily="2" charset="2"/>
              <a:buChar char="v"/>
            </a:pPr>
            <a:r>
              <a:rPr lang="tr-TR" dirty="0" smtClean="0"/>
              <a:t>Pis su drenaj sisteminin tıkanma ve kirlenmesi durumunda sisteme kolaylıkla müdahale edilebilmeli ve bu gibi durumlardan korunması sağlanmalıdır.</a:t>
            </a:r>
          </a:p>
          <a:p>
            <a:pPr>
              <a:buFont typeface="Wingdings" pitchFamily="2" charset="2"/>
              <a:buChar char="v"/>
            </a:pPr>
            <a:r>
              <a:rPr lang="tr-TR" dirty="0" smtClean="0"/>
              <a:t>Tesisatın uzun ömürlü olabilmesi  için uygun boru ve  malzemelerin seçilmesi gerekir. </a:t>
            </a:r>
          </a:p>
          <a:p>
            <a:pPr>
              <a:buFont typeface="Wingdings" pitchFamily="2" charset="2"/>
              <a:buChar char="v"/>
            </a:pPr>
            <a:r>
              <a:rPr lang="tr-TR" dirty="0" smtClean="0"/>
              <a:t>Temiz su ve pis su sistemlerinde uygun ayırma, yalıtım ve havalandırmanın sağlanmalıdır.</a:t>
            </a:r>
            <a:endParaRPr lang="tr-TR" dirty="0"/>
          </a:p>
        </p:txBody>
      </p:sp>
    </p:spTree>
    <p:extLst>
      <p:ext uri="{BB962C8B-B14F-4D97-AF65-F5344CB8AC3E}">
        <p14:creationId xmlns:p14="http://schemas.microsoft.com/office/powerpoint/2010/main" xmlns="" val="3205343725"/>
      </p:ext>
    </p:extLst>
  </p:cSld>
  <p:clrMapOvr>
    <a:masterClrMapping/>
  </p:clrMapOvr>
  <p:transition spd="med">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Başlık"/>
          <p:cNvSpPr>
            <a:spLocks noGrp="1"/>
          </p:cNvSpPr>
          <p:nvPr>
            <p:ph type="title"/>
          </p:nvPr>
        </p:nvSpPr>
        <p:spPr>
          <a:xfrm>
            <a:off x="467544" y="339502"/>
            <a:ext cx="8229600" cy="857250"/>
          </a:xfrm>
        </p:spPr>
        <p:txBody>
          <a:bodyPr>
            <a:normAutofit fontScale="90000"/>
          </a:bodyPr>
          <a:lstStyle/>
          <a:p>
            <a:r>
              <a:rPr lang="tr-TR" sz="2800" b="1" dirty="0" smtClean="0">
                <a:solidFill>
                  <a:srgbClr val="6600CC"/>
                </a:solidFill>
              </a:rPr>
              <a:t>İç Tesisat Boruları Montajında Dikkat Edilecek Hususlar</a:t>
            </a:r>
            <a:endParaRPr lang="tr-TR" sz="2800" b="1" dirty="0">
              <a:solidFill>
                <a:srgbClr val="6600CC"/>
              </a:solidFill>
            </a:endParaRPr>
          </a:p>
        </p:txBody>
      </p:sp>
      <p:sp>
        <p:nvSpPr>
          <p:cNvPr id="15" name="14 İçerik Yer Tutucusu"/>
          <p:cNvSpPr>
            <a:spLocks noGrp="1"/>
          </p:cNvSpPr>
          <p:nvPr>
            <p:ph sz="half" idx="2"/>
          </p:nvPr>
        </p:nvSpPr>
        <p:spPr>
          <a:xfrm>
            <a:off x="457200" y="987574"/>
            <a:ext cx="4040188" cy="4155926"/>
          </a:xfrm>
        </p:spPr>
        <p:txBody>
          <a:bodyPr>
            <a:normAutofit fontScale="92500" lnSpcReduction="10000"/>
          </a:bodyPr>
          <a:lstStyle/>
          <a:p>
            <a:pPr algn="ctr">
              <a:buNone/>
            </a:pPr>
            <a:r>
              <a:rPr lang="tr-TR" sz="2600" b="1" dirty="0" smtClean="0">
                <a:solidFill>
                  <a:srgbClr val="FF0000"/>
                </a:solidFill>
              </a:rPr>
              <a:t>Erişilebilirlik </a:t>
            </a:r>
          </a:p>
          <a:p>
            <a:pPr>
              <a:buNone/>
            </a:pPr>
            <a:r>
              <a:rPr lang="tr-TR" dirty="0" smtClean="0"/>
              <a:t>		Bu kurala uyarak tasarlamış olduğunuz sistemlerde herhangi bir arıza durumunda müdahale edebilme imkanınız daha fazla olur.Boruların arızalanma, yenilenme ve değiştirilmesi gibi durumlarla karşılaşabileceğimizden erişebilirlik kriteri oldukça önemlidir. </a:t>
            </a:r>
            <a:endParaRPr lang="tr-TR" dirty="0"/>
          </a:p>
        </p:txBody>
      </p:sp>
      <p:sp>
        <p:nvSpPr>
          <p:cNvPr id="17" name="16 İçerik Yer Tutucusu"/>
          <p:cNvSpPr>
            <a:spLocks noGrp="1"/>
          </p:cNvSpPr>
          <p:nvPr>
            <p:ph sz="quarter" idx="4"/>
          </p:nvPr>
        </p:nvSpPr>
        <p:spPr>
          <a:xfrm>
            <a:off x="4645032" y="987574"/>
            <a:ext cx="4041775" cy="4155926"/>
          </a:xfrm>
        </p:spPr>
        <p:txBody>
          <a:bodyPr>
            <a:normAutofit fontScale="55000" lnSpcReduction="20000"/>
          </a:bodyPr>
          <a:lstStyle/>
          <a:p>
            <a:pPr algn="ctr">
              <a:buNone/>
            </a:pPr>
            <a:r>
              <a:rPr lang="tr-TR" sz="4600" b="1" dirty="0" smtClean="0">
                <a:solidFill>
                  <a:srgbClr val="FF0000"/>
                </a:solidFill>
              </a:rPr>
              <a:t>Estetik </a:t>
            </a:r>
          </a:p>
          <a:p>
            <a:pPr>
              <a:buNone/>
            </a:pPr>
            <a:r>
              <a:rPr lang="tr-TR" dirty="0" smtClean="0"/>
              <a:t>		</a:t>
            </a:r>
            <a:r>
              <a:rPr lang="tr-TR" sz="4000" dirty="0" smtClean="0"/>
              <a:t>Yapmış olduğunuz işin sağlamlığı kadar estetiği de önemlidir.Bu nedenden dolayı açıkta döşenen borular birbirlerine olduğu kadar duvarlara da paralel ve aralıkları birbirine eşit olmalıdır. Estetiğin ön planda tutulduğu yerlerde eğer imkan varsa  boruları gömme olarak döşemek doğru olur. </a:t>
            </a:r>
            <a:endParaRPr lang="tr-TR" sz="4000" dirty="0"/>
          </a:p>
        </p:txBody>
      </p:sp>
    </p:spTree>
    <p:extLst>
      <p:ext uri="{BB962C8B-B14F-4D97-AF65-F5344CB8AC3E}">
        <p14:creationId xmlns:p14="http://schemas.microsoft.com/office/powerpoint/2010/main" xmlns="" val="3205343725"/>
      </p:ext>
    </p:extLst>
  </p:cSld>
  <p:clrMapOvr>
    <a:masterClrMapping/>
  </p:clrMapOvr>
  <p:transition spd="med">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imar sinan\Yapı Sistemleri\Sıhhi Tesisat\Resimler\images.jpg"/>
          <p:cNvPicPr>
            <a:picLocks noChangeAspect="1" noChangeArrowheads="1"/>
          </p:cNvPicPr>
          <p:nvPr/>
        </p:nvPicPr>
        <p:blipFill>
          <a:blip r:embed="rId2" cstate="print"/>
          <a:srcRect/>
          <a:stretch>
            <a:fillRect/>
          </a:stretch>
        </p:blipFill>
        <p:spPr bwMode="auto">
          <a:xfrm>
            <a:off x="539552" y="483518"/>
            <a:ext cx="3411612" cy="4032447"/>
          </a:xfrm>
          <a:prstGeom prst="rect">
            <a:avLst/>
          </a:prstGeom>
          <a:noFill/>
          <a:ln>
            <a:solidFill>
              <a:srgbClr val="FF0000"/>
            </a:solidFill>
          </a:ln>
        </p:spPr>
      </p:pic>
      <p:pic>
        <p:nvPicPr>
          <p:cNvPr id="2" name="Picture 2" descr="E:\Mimar sinan\Resimler\atölye\IMG_20200709_155057.jpg"/>
          <p:cNvPicPr>
            <a:picLocks noChangeAspect="1" noChangeArrowheads="1"/>
          </p:cNvPicPr>
          <p:nvPr/>
        </p:nvPicPr>
        <p:blipFill>
          <a:blip r:embed="rId3" cstate="print"/>
          <a:srcRect/>
          <a:stretch>
            <a:fillRect/>
          </a:stretch>
        </p:blipFill>
        <p:spPr bwMode="auto">
          <a:xfrm>
            <a:off x="4499992" y="483518"/>
            <a:ext cx="4104456" cy="4032448"/>
          </a:xfrm>
          <a:prstGeom prst="rect">
            <a:avLst/>
          </a:prstGeom>
          <a:solidFill>
            <a:srgbClr val="FF0000"/>
          </a:solidFill>
          <a:ln>
            <a:solidFill>
              <a:srgbClr val="FF0000"/>
            </a:solidFill>
          </a:ln>
        </p:spPr>
      </p:pic>
    </p:spTree>
  </p:cSld>
  <p:clrMapOvr>
    <a:masterClrMapping/>
  </p:clrMapOvr>
  <p:transition spd="med">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sz="half" idx="2"/>
          </p:nvPr>
        </p:nvSpPr>
        <p:spPr>
          <a:xfrm>
            <a:off x="467544" y="699542"/>
            <a:ext cx="4040188" cy="4320480"/>
          </a:xfrm>
        </p:spPr>
        <p:txBody>
          <a:bodyPr>
            <a:normAutofit fontScale="70000" lnSpcReduction="20000"/>
          </a:bodyPr>
          <a:lstStyle/>
          <a:p>
            <a:pPr algn="ctr">
              <a:buNone/>
            </a:pPr>
            <a:r>
              <a:rPr lang="tr-TR" sz="3400" b="1" dirty="0" smtClean="0">
                <a:solidFill>
                  <a:srgbClr val="FF0000"/>
                </a:solidFill>
              </a:rPr>
              <a:t>Donma </a:t>
            </a:r>
          </a:p>
          <a:p>
            <a:pPr>
              <a:buNone/>
            </a:pPr>
            <a:r>
              <a:rPr lang="tr-TR" dirty="0" smtClean="0"/>
              <a:t>	</a:t>
            </a:r>
            <a:r>
              <a:rPr lang="tr-TR" sz="3100" dirty="0" smtClean="0"/>
              <a:t>Sıvı hâlden katı hâle geçen yani donan suyun hacmi artacağından boruların patlamasına neden olur. Boruyu dondan korumak için iç duvarlardan ve nispeten sıcak yerlerden geçirilmesi doğru olur. Borunun yalıtılması boruyu belli bir değere kadar korurken, çok soğuk havalarda  suyun donmasını önleyemez sadece bekleme süresini uzatmış oluruz. </a:t>
            </a:r>
            <a:endParaRPr lang="tr-TR" sz="3100" dirty="0"/>
          </a:p>
        </p:txBody>
      </p:sp>
      <p:pic>
        <p:nvPicPr>
          <p:cNvPr id="1026" name="Picture 2" descr="C:\Users\Sinan\Desktop\unnamed.jpg"/>
          <p:cNvPicPr>
            <a:picLocks noChangeAspect="1" noChangeArrowheads="1"/>
          </p:cNvPicPr>
          <p:nvPr/>
        </p:nvPicPr>
        <p:blipFill>
          <a:blip r:embed="rId2" cstate="print"/>
          <a:srcRect/>
          <a:stretch>
            <a:fillRect/>
          </a:stretch>
        </p:blipFill>
        <p:spPr bwMode="auto">
          <a:xfrm>
            <a:off x="5004048" y="915566"/>
            <a:ext cx="3744416" cy="3744416"/>
          </a:xfrm>
          <a:prstGeom prst="rect">
            <a:avLst/>
          </a:prstGeom>
          <a:noFill/>
          <a:ln>
            <a:solidFill>
              <a:srgbClr val="FF0000"/>
            </a:solidFill>
          </a:ln>
        </p:spPr>
      </p:pic>
    </p:spTree>
    <p:extLst>
      <p:ext uri="{BB962C8B-B14F-4D97-AF65-F5344CB8AC3E}">
        <p14:creationId xmlns:p14="http://schemas.microsoft.com/office/powerpoint/2010/main" xmlns="" val="3205343725"/>
      </p:ext>
    </p:extLst>
  </p:cSld>
  <p:clrMapOvr>
    <a:masterClrMapping/>
  </p:clrMapOvr>
  <p:transition spd="med">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İçerik Yer Tutucusu"/>
          <p:cNvSpPr>
            <a:spLocks noGrp="1"/>
          </p:cNvSpPr>
          <p:nvPr>
            <p:ph sz="quarter" idx="4"/>
          </p:nvPr>
        </p:nvSpPr>
        <p:spPr>
          <a:xfrm>
            <a:off x="755576" y="843558"/>
            <a:ext cx="7560840" cy="4032448"/>
          </a:xfrm>
        </p:spPr>
        <p:txBody>
          <a:bodyPr>
            <a:normAutofit/>
          </a:bodyPr>
          <a:lstStyle/>
          <a:p>
            <a:pPr algn="ctr">
              <a:buNone/>
            </a:pPr>
            <a:r>
              <a:rPr lang="tr-TR" b="1" dirty="0" smtClean="0">
                <a:solidFill>
                  <a:srgbClr val="FF0000"/>
                </a:solidFill>
              </a:rPr>
              <a:t>Koç Vuruşu </a:t>
            </a:r>
          </a:p>
          <a:p>
            <a:pPr>
              <a:buNone/>
            </a:pPr>
            <a:r>
              <a:rPr lang="tr-TR" dirty="0" smtClean="0"/>
              <a:t>	Ani kapanan bir musluk veya vana, borudaki basıncı     15–20 katına çıkarabilir. Borular sarsılarak gürültü oluşturur. Hatta borunun patlaması bile mümkündür. Koç vuruşunun şiddeti,  suyun akış hızı ile etkilidir. Koç vuruşunun önlenmesi için musluk ve vanaların birdenbire kapanmaları önlenmeli, boru çapları büyük seçilerek suyun hızı azaltılmalıdır. </a:t>
            </a:r>
            <a:endParaRPr lang="tr-TR" dirty="0"/>
          </a:p>
        </p:txBody>
      </p:sp>
    </p:spTree>
    <p:extLst>
      <p:ext uri="{BB962C8B-B14F-4D97-AF65-F5344CB8AC3E}">
        <p14:creationId xmlns:p14="http://schemas.microsoft.com/office/powerpoint/2010/main" xmlns="" val="3205343725"/>
      </p:ext>
    </p:extLst>
  </p:cSld>
  <p:clrMapOvr>
    <a:masterClrMapping/>
  </p:clrMapOvr>
  <p:transition spd="med">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sz="half" idx="2"/>
          </p:nvPr>
        </p:nvSpPr>
        <p:spPr>
          <a:xfrm>
            <a:off x="611560" y="1039044"/>
            <a:ext cx="7931224" cy="4104456"/>
          </a:xfrm>
        </p:spPr>
        <p:txBody>
          <a:bodyPr>
            <a:normAutofit/>
          </a:bodyPr>
          <a:lstStyle/>
          <a:p>
            <a:pPr algn="ctr">
              <a:buNone/>
            </a:pPr>
            <a:r>
              <a:rPr lang="tr-TR" b="1" dirty="0" smtClean="0">
                <a:solidFill>
                  <a:srgbClr val="FF0000"/>
                </a:solidFill>
              </a:rPr>
              <a:t>Eğim </a:t>
            </a:r>
          </a:p>
          <a:p>
            <a:pPr>
              <a:buNone/>
            </a:pPr>
            <a:r>
              <a:rPr lang="tr-TR" dirty="0" smtClean="0"/>
              <a:t>	Yatay boruların uzunluğuna göre yaklaşık 0,005’e kadar eğim verilir. Kısa mesafelerde eğim bir miktar artırılabilir. Eğimin doğrultusu su sayacıdır. Ancak mecbur kalınırsa birden çok noktaya da eğim verilebilir. Eğim, tesisata suyu doldurulurken borulardaki havanın suyun  kullanım alanlarına  kolayca yükselebilmesini sağlar.</a:t>
            </a:r>
            <a:endParaRPr lang="tr-TR" dirty="0"/>
          </a:p>
        </p:txBody>
      </p:sp>
    </p:spTree>
    <p:extLst>
      <p:ext uri="{BB962C8B-B14F-4D97-AF65-F5344CB8AC3E}">
        <p14:creationId xmlns:p14="http://schemas.microsoft.com/office/powerpoint/2010/main" xmlns="" val="3205343725"/>
      </p:ext>
    </p:extLst>
  </p:cSld>
  <p:clrMapOvr>
    <a:masterClrMapping/>
  </p:clrMapOvr>
  <p:transition spd="med">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5580112" y="4567436"/>
            <a:ext cx="2880320" cy="452586"/>
          </a:xfrm>
        </p:spPr>
        <p:txBody>
          <a:bodyPr>
            <a:normAutofit/>
          </a:bodyPr>
          <a:lstStyle/>
          <a:p>
            <a:r>
              <a:rPr lang="tr-TR" sz="2000" u="sng" dirty="0" smtClean="0">
                <a:solidFill>
                  <a:srgbClr val="FF0000"/>
                </a:solidFill>
              </a:rPr>
              <a:t>REGÜLATÖR</a:t>
            </a:r>
            <a:endParaRPr lang="tr-TR" sz="2000" u="sng" dirty="0">
              <a:solidFill>
                <a:srgbClr val="FF0000"/>
              </a:solidFill>
            </a:endParaRPr>
          </a:p>
        </p:txBody>
      </p:sp>
      <p:sp>
        <p:nvSpPr>
          <p:cNvPr id="10" name="9 İçerik Yer Tutucusu"/>
          <p:cNvSpPr>
            <a:spLocks noGrp="1"/>
          </p:cNvSpPr>
          <p:nvPr>
            <p:ph sz="quarter" idx="4294967295"/>
          </p:nvPr>
        </p:nvSpPr>
        <p:spPr>
          <a:xfrm>
            <a:off x="0" y="627063"/>
            <a:ext cx="4032250" cy="4105275"/>
          </a:xfrm>
        </p:spPr>
        <p:txBody>
          <a:bodyPr>
            <a:normAutofit fontScale="85000" lnSpcReduction="20000"/>
          </a:bodyPr>
          <a:lstStyle/>
          <a:p>
            <a:pPr algn="ctr">
              <a:buNone/>
            </a:pPr>
            <a:r>
              <a:rPr lang="tr-TR" sz="3100" b="1" dirty="0" smtClean="0">
                <a:solidFill>
                  <a:srgbClr val="FF0000"/>
                </a:solidFill>
              </a:rPr>
              <a:t>Gürültü </a:t>
            </a:r>
          </a:p>
          <a:p>
            <a:pPr>
              <a:buNone/>
            </a:pPr>
            <a:r>
              <a:rPr lang="tr-TR" dirty="0" smtClean="0"/>
              <a:t>	</a:t>
            </a:r>
            <a:r>
              <a:rPr lang="tr-TR" sz="3100" dirty="0" smtClean="0"/>
              <a:t>Tesisatta su kullanılmaya başlandığında su hızı fazla ise tesisatta hışırtı ve takırtı olabilir. Su sayacı</a:t>
            </a:r>
            <a:r>
              <a:rPr lang="tr-TR" sz="3100" smtClean="0"/>
              <a:t>, rezervuar, </a:t>
            </a:r>
            <a:r>
              <a:rPr lang="tr-TR" sz="3100" dirty="0" smtClean="0"/>
              <a:t>contası gevşek musluklarda tıkırtı ve titreşimler hâlinde gürültüler meydana getirir. Bu gürültüler boru ve kelepçelerle binaya iletilerek rahatsızlık verir. </a:t>
            </a:r>
            <a:endParaRPr lang="tr-TR" sz="3100" dirty="0"/>
          </a:p>
        </p:txBody>
      </p:sp>
      <p:pic>
        <p:nvPicPr>
          <p:cNvPr id="2050" name="Picture 2" descr="C:\Users\Sinan\Desktop\basinc_dusurucu_regulator_ne_ise_yarar.jpg"/>
          <p:cNvPicPr>
            <a:picLocks noChangeAspect="1" noChangeArrowheads="1"/>
          </p:cNvPicPr>
          <p:nvPr/>
        </p:nvPicPr>
        <p:blipFill>
          <a:blip r:embed="rId2" cstate="print"/>
          <a:srcRect l="8356" t="3747" r="18116" b="6317"/>
          <a:stretch>
            <a:fillRect/>
          </a:stretch>
        </p:blipFill>
        <p:spPr bwMode="auto">
          <a:xfrm>
            <a:off x="5292080" y="843558"/>
            <a:ext cx="3366374" cy="3672408"/>
          </a:xfrm>
          <a:prstGeom prst="rect">
            <a:avLst/>
          </a:prstGeom>
          <a:noFill/>
          <a:ln>
            <a:solidFill>
              <a:srgbClr val="FF0000"/>
            </a:solidFill>
          </a:ln>
        </p:spPr>
      </p:pic>
    </p:spTree>
    <p:extLst>
      <p:ext uri="{BB962C8B-B14F-4D97-AF65-F5344CB8AC3E}">
        <p14:creationId xmlns:p14="http://schemas.microsoft.com/office/powerpoint/2010/main" xmlns="" val="3205343725"/>
      </p:ext>
    </p:extLst>
  </p:cSld>
  <p:clrMapOvr>
    <a:masterClrMapping/>
  </p:clrMapOvr>
  <p:transition spd="med">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sz="half" idx="2"/>
          </p:nvPr>
        </p:nvSpPr>
        <p:spPr>
          <a:xfrm>
            <a:off x="395536" y="771550"/>
            <a:ext cx="4040188" cy="4039096"/>
          </a:xfrm>
        </p:spPr>
        <p:txBody>
          <a:bodyPr>
            <a:normAutofit/>
          </a:bodyPr>
          <a:lstStyle/>
          <a:p>
            <a:pPr algn="ctr">
              <a:buNone/>
            </a:pPr>
            <a:r>
              <a:rPr lang="tr-TR" b="1" dirty="0" smtClean="0">
                <a:solidFill>
                  <a:srgbClr val="FF0000"/>
                </a:solidFill>
              </a:rPr>
              <a:t>Binanın Oturması </a:t>
            </a:r>
          </a:p>
          <a:p>
            <a:pPr>
              <a:buNone/>
            </a:pPr>
            <a:r>
              <a:rPr lang="tr-TR" dirty="0" smtClean="0"/>
              <a:t>		Çeşitli nedenlerle bina zamanla oturur. Bunu önlemek mümkün değildir. Yapılacak iş binaya giren ve çıkan boruları temel duvarından büyük çaplı bir boru içinden geçirmektir. </a:t>
            </a:r>
          </a:p>
          <a:p>
            <a:endParaRPr lang="tr-TR" dirty="0"/>
          </a:p>
        </p:txBody>
      </p:sp>
      <p:pic>
        <p:nvPicPr>
          <p:cNvPr id="3074" name="Picture 2" descr="C:\Users\Sinan\Desktop\Duvar-catlaklari-olusma-nedenleri-840x480.jpg"/>
          <p:cNvPicPr>
            <a:picLocks noChangeAspect="1" noChangeArrowheads="1"/>
          </p:cNvPicPr>
          <p:nvPr/>
        </p:nvPicPr>
        <p:blipFill>
          <a:blip r:embed="rId2" cstate="print"/>
          <a:srcRect r="23810"/>
          <a:stretch>
            <a:fillRect/>
          </a:stretch>
        </p:blipFill>
        <p:spPr bwMode="auto">
          <a:xfrm>
            <a:off x="4932040" y="1203598"/>
            <a:ext cx="3744416" cy="2808312"/>
          </a:xfrm>
          <a:prstGeom prst="rect">
            <a:avLst/>
          </a:prstGeom>
          <a:noFill/>
          <a:ln>
            <a:solidFill>
              <a:srgbClr val="FF0000"/>
            </a:solidFill>
          </a:ln>
        </p:spPr>
      </p:pic>
    </p:spTree>
    <p:extLst>
      <p:ext uri="{BB962C8B-B14F-4D97-AF65-F5344CB8AC3E}">
        <p14:creationId xmlns:p14="http://schemas.microsoft.com/office/powerpoint/2010/main" xmlns="" val="3205343725"/>
      </p:ext>
    </p:extLst>
  </p:cSld>
  <p:clrMapOvr>
    <a:masterClrMapping/>
  </p:clrMapOvr>
  <p:transition spd="med">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İçerik Yer Tutucusu"/>
          <p:cNvSpPr>
            <a:spLocks noGrp="1"/>
          </p:cNvSpPr>
          <p:nvPr>
            <p:ph sz="quarter" idx="4"/>
          </p:nvPr>
        </p:nvSpPr>
        <p:spPr>
          <a:xfrm>
            <a:off x="395536" y="627534"/>
            <a:ext cx="8291271" cy="4039096"/>
          </a:xfrm>
        </p:spPr>
        <p:txBody>
          <a:bodyPr>
            <a:normAutofit/>
          </a:bodyPr>
          <a:lstStyle/>
          <a:p>
            <a:pPr algn="ctr">
              <a:buNone/>
            </a:pPr>
            <a:endParaRPr lang="tr-TR" b="1" dirty="0" smtClean="0">
              <a:solidFill>
                <a:srgbClr val="FF0000"/>
              </a:solidFill>
            </a:endParaRPr>
          </a:p>
          <a:p>
            <a:pPr algn="ctr">
              <a:buNone/>
            </a:pPr>
            <a:r>
              <a:rPr lang="tr-TR" b="1" dirty="0" smtClean="0">
                <a:solidFill>
                  <a:srgbClr val="FF0000"/>
                </a:solidFill>
              </a:rPr>
              <a:t>Boruların Tespiti ( Montajı )</a:t>
            </a:r>
          </a:p>
          <a:p>
            <a:pPr>
              <a:buNone/>
            </a:pPr>
            <a:r>
              <a:rPr lang="tr-TR" dirty="0" smtClean="0"/>
              <a:t>	Borular duvar ve tavanlara özel askı ve kelepçeler ile montaj edilir. Kelepçeler ve askılar arasında bırakılacak aralık borunun çapına, yatay veya düşey konumda olmasına da bağlıdır. Boru ile kelepçe arasına ses yapmaması için lastik konulması gürültü oluşmaması açısından oldukça önemlidir. </a:t>
            </a:r>
            <a:endParaRPr lang="tr-TR" dirty="0"/>
          </a:p>
        </p:txBody>
      </p:sp>
    </p:spTree>
    <p:extLst>
      <p:ext uri="{BB962C8B-B14F-4D97-AF65-F5344CB8AC3E}">
        <p14:creationId xmlns:p14="http://schemas.microsoft.com/office/powerpoint/2010/main" xmlns="" val="3205343725"/>
      </p:ext>
    </p:extLst>
  </p:cSld>
  <p:clrMapOvr>
    <a:masterClrMapping/>
  </p:clrMapOvr>
  <p:transition spd="med">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inan\Desktop\26166.jpg"/>
          <p:cNvPicPr>
            <a:picLocks noChangeAspect="1" noChangeArrowheads="1"/>
          </p:cNvPicPr>
          <p:nvPr/>
        </p:nvPicPr>
        <p:blipFill>
          <a:blip r:embed="rId2" cstate="print"/>
          <a:srcRect/>
          <a:stretch>
            <a:fillRect/>
          </a:stretch>
        </p:blipFill>
        <p:spPr bwMode="auto">
          <a:xfrm>
            <a:off x="899592" y="267494"/>
            <a:ext cx="7344816" cy="4480337"/>
          </a:xfrm>
          <a:prstGeom prst="rect">
            <a:avLst/>
          </a:prstGeom>
          <a:noFill/>
          <a:ln>
            <a:solidFill>
              <a:srgbClr val="FF0000"/>
            </a:solidFill>
          </a:ln>
        </p:spPr>
      </p:pic>
    </p:spTree>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FB671F75-F46C-4BBB-9DCC-A1343DE55784}"/>
              </a:ext>
            </a:extLst>
          </p:cNvPr>
          <p:cNvSpPr>
            <a:spLocks noGrp="1"/>
          </p:cNvSpPr>
          <p:nvPr>
            <p:ph idx="1"/>
          </p:nvPr>
        </p:nvSpPr>
        <p:spPr>
          <a:xfrm>
            <a:off x="0" y="357172"/>
            <a:ext cx="6215074" cy="4786328"/>
          </a:xfrm>
        </p:spPr>
        <p:txBody>
          <a:bodyPr>
            <a:normAutofit/>
          </a:bodyPr>
          <a:lstStyle/>
          <a:p>
            <a:pPr marL="0" indent="0" algn="ctr">
              <a:buNone/>
            </a:pPr>
            <a:r>
              <a:rPr lang="tr-TR" sz="2400" b="1" dirty="0" smtClean="0">
                <a:solidFill>
                  <a:srgbClr val="6600CC"/>
                </a:solidFill>
              </a:rPr>
              <a:t>Fiziksel Özellikler </a:t>
            </a:r>
          </a:p>
          <a:p>
            <a:pPr marL="0" indent="0" algn="ctr">
              <a:buNone/>
            </a:pPr>
            <a:r>
              <a:rPr lang="tr-TR" sz="2400" dirty="0" smtClean="0"/>
              <a:t>Gözle görülebilen, suyla karışmadığı gözlemlenen ve su içerisinden rahatlıkla süzülebilen maddelerin sudaki oranı suyun fiziksel özelliğini belirler. Bunlar suyun kokusu, lezzeti, rengi, berraklığı ve sıcaklığıdır. </a:t>
            </a:r>
          </a:p>
          <a:p>
            <a:pPr marL="0" indent="0">
              <a:buFont typeface="Wingdings" pitchFamily="2" charset="2"/>
              <a:buChar char="Ø"/>
            </a:pPr>
            <a:r>
              <a:rPr lang="tr-TR" sz="2400" b="1" u="sng" dirty="0" smtClean="0">
                <a:solidFill>
                  <a:srgbClr val="FF0000"/>
                </a:solidFill>
              </a:rPr>
              <a:t>Koku ve lezzet: </a:t>
            </a:r>
            <a:r>
              <a:rPr lang="tr-TR" sz="2400" dirty="0" smtClean="0"/>
              <a:t>Yosun gibi doğal ya da kimyasallar  suyun tadını değiştirebilir ve kötü kokmasına neden olur. Su içerisinde  erimiş hâlde bulunan oksijen ve karbondioksit gazları, suya hoş bir lezzet verir.</a:t>
            </a:r>
          </a:p>
        </p:txBody>
      </p:sp>
      <p:pic>
        <p:nvPicPr>
          <p:cNvPr id="2050" name="Picture 2" descr="C:\Users\Sinan\Desktop\1BeDbBTjG5D95Y5w-636572446190465638.jpg"/>
          <p:cNvPicPr>
            <a:picLocks noChangeAspect="1" noChangeArrowheads="1"/>
          </p:cNvPicPr>
          <p:nvPr/>
        </p:nvPicPr>
        <p:blipFill>
          <a:blip r:embed="rId2" cstate="print"/>
          <a:srcRect/>
          <a:stretch>
            <a:fillRect/>
          </a:stretch>
        </p:blipFill>
        <p:spPr bwMode="auto">
          <a:xfrm>
            <a:off x="6012161" y="1059582"/>
            <a:ext cx="2952327" cy="3206428"/>
          </a:xfrm>
          <a:prstGeom prst="rect">
            <a:avLst/>
          </a:prstGeom>
          <a:noFill/>
          <a:ln w="19050">
            <a:solidFill>
              <a:srgbClr val="FF0000"/>
            </a:solidFill>
          </a:ln>
        </p:spPr>
      </p:pic>
    </p:spTree>
    <p:extLst>
      <p:ext uri="{BB962C8B-B14F-4D97-AF65-F5344CB8AC3E}">
        <p14:creationId xmlns:p14="http://schemas.microsoft.com/office/powerpoint/2010/main" xmlns="" val="1492461952"/>
      </p:ext>
    </p:extLst>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714362"/>
            <a:ext cx="9144000" cy="3046988"/>
          </a:xfrm>
          <a:prstGeom prst="rect">
            <a:avLst/>
          </a:prstGeom>
        </p:spPr>
        <p:txBody>
          <a:bodyPr wrap="square">
            <a:spAutoFit/>
          </a:bodyPr>
          <a:lstStyle/>
          <a:p>
            <a:pPr>
              <a:buFont typeface="Wingdings" pitchFamily="2" charset="2"/>
              <a:buChar char="Ø"/>
            </a:pPr>
            <a:r>
              <a:rPr lang="tr-TR" sz="2400" b="1" dirty="0" smtClean="0">
                <a:solidFill>
                  <a:srgbClr val="FF0000"/>
                </a:solidFill>
              </a:rPr>
              <a:t>Renk: </a:t>
            </a:r>
            <a:r>
              <a:rPr lang="tr-TR" sz="2400" dirty="0" smtClean="0"/>
              <a:t>Suda erimiş ya da asılı bulunan organik maddeler suya renk verir. </a:t>
            </a:r>
          </a:p>
          <a:p>
            <a:pPr>
              <a:buFont typeface="Wingdings" pitchFamily="2" charset="2"/>
              <a:buChar char="Ø"/>
            </a:pPr>
            <a:endParaRPr lang="tr-TR" sz="2400" b="1" dirty="0" smtClean="0">
              <a:solidFill>
                <a:srgbClr val="FF0000"/>
              </a:solidFill>
            </a:endParaRPr>
          </a:p>
          <a:p>
            <a:pPr>
              <a:buFont typeface="Wingdings" pitchFamily="2" charset="2"/>
              <a:buChar char="Ø"/>
            </a:pPr>
            <a:r>
              <a:rPr lang="tr-TR" sz="2400" b="1" dirty="0" smtClean="0">
                <a:solidFill>
                  <a:srgbClr val="FF0000"/>
                </a:solidFill>
              </a:rPr>
              <a:t>Berraklık: </a:t>
            </a:r>
            <a:r>
              <a:rPr lang="tr-TR" sz="2400" dirty="0" smtClean="0"/>
              <a:t>Yosun ve diğer yabancı maddeler suya bulanıklık verir. Bu maddeler zamanla tesisat araç ve gereçlerin dibine çökerek zarar verir. </a:t>
            </a:r>
          </a:p>
          <a:p>
            <a:pPr>
              <a:buFont typeface="Wingdings" pitchFamily="2" charset="2"/>
              <a:buChar char="Ø"/>
            </a:pPr>
            <a:endParaRPr lang="tr-TR" sz="2400" dirty="0" smtClean="0"/>
          </a:p>
          <a:p>
            <a:pPr>
              <a:buFont typeface="Wingdings" pitchFamily="2" charset="2"/>
              <a:buChar char="Ø"/>
            </a:pPr>
            <a:r>
              <a:rPr lang="tr-TR" sz="2400" dirty="0" smtClean="0">
                <a:solidFill>
                  <a:srgbClr val="FF0000"/>
                </a:solidFill>
              </a:rPr>
              <a:t> </a:t>
            </a:r>
            <a:r>
              <a:rPr lang="tr-TR" sz="2400" b="1" dirty="0" smtClean="0">
                <a:solidFill>
                  <a:srgbClr val="FF0000"/>
                </a:solidFill>
              </a:rPr>
              <a:t>Sıcaklık:</a:t>
            </a:r>
            <a:r>
              <a:rPr lang="tr-TR" sz="2400" dirty="0" smtClean="0"/>
              <a:t>İçme suyunun sıcaklığı yaklaşık olarak 7–12 ºC arasında olmalıdır.</a:t>
            </a:r>
            <a:endParaRPr lang="tr-TR" sz="2400" dirty="0"/>
          </a:p>
        </p:txBody>
      </p:sp>
    </p:spTree>
    <p:extLst>
      <p:ext uri="{BB962C8B-B14F-4D97-AF65-F5344CB8AC3E}">
        <p14:creationId xmlns:p14="http://schemas.microsoft.com/office/powerpoint/2010/main" xmlns="" val="780003566"/>
      </p:ext>
    </p:extLst>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457200" y="500048"/>
            <a:ext cx="8229600" cy="4303950"/>
          </a:xfrm>
        </p:spPr>
        <p:txBody>
          <a:bodyPr>
            <a:normAutofit/>
          </a:bodyPr>
          <a:lstStyle/>
          <a:p>
            <a:pPr algn="ctr">
              <a:buNone/>
            </a:pPr>
            <a:r>
              <a:rPr lang="tr-TR" sz="2400" b="1" dirty="0" smtClean="0">
                <a:solidFill>
                  <a:srgbClr val="6600CC"/>
                </a:solidFill>
              </a:rPr>
              <a:t>Kimyasal Özellikler </a:t>
            </a:r>
          </a:p>
          <a:p>
            <a:pPr algn="just">
              <a:buNone/>
            </a:pPr>
            <a:r>
              <a:rPr lang="tr-TR" dirty="0" smtClean="0"/>
              <a:t>		</a:t>
            </a:r>
          </a:p>
          <a:p>
            <a:pPr algn="just">
              <a:buNone/>
            </a:pPr>
            <a:r>
              <a:rPr lang="tr-TR" sz="2200" dirty="0" smtClean="0"/>
              <a:t>		Suyun kimyasal özelliğini, suya genellikle topraktan karışan bazı kuvvetli asitler, tuzlar ve bazı gazların su içinde bulunması belirler. Suyun içerisinde bulunan bazı elementlerde  suya sertlik verir.Geçici sertlik suların kaynatılması ile giderilirken, kalıcı sertlik kalsiyum ve magnezyum sülfat ve klorürden ileri geldiği için kaynatılmakla giderilemez.Bazı ülkeler belirlemiş oldukları birimlere göre sertlik derecelerini belirler.</a:t>
            </a:r>
          </a:p>
          <a:p>
            <a:endParaRPr lang="tr-TR" dirty="0"/>
          </a:p>
        </p:txBody>
      </p:sp>
    </p:spTree>
    <p:extLst>
      <p:ext uri="{BB962C8B-B14F-4D97-AF65-F5344CB8AC3E}">
        <p14:creationId xmlns:p14="http://schemas.microsoft.com/office/powerpoint/2010/main" xmlns="" val="780003566"/>
      </p:ext>
    </p:extLst>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785800"/>
            <a:ext cx="6215074" cy="3046988"/>
          </a:xfrm>
          <a:prstGeom prst="rect">
            <a:avLst/>
          </a:prstGeom>
        </p:spPr>
        <p:txBody>
          <a:bodyPr wrap="square">
            <a:spAutoFit/>
          </a:bodyPr>
          <a:lstStyle/>
          <a:p>
            <a:pPr algn="ctr"/>
            <a:r>
              <a:rPr lang="tr-TR" sz="2400" b="1" dirty="0" smtClean="0">
                <a:solidFill>
                  <a:srgbClr val="6600CC"/>
                </a:solidFill>
              </a:rPr>
              <a:t>Biyolojik Özellikler </a:t>
            </a:r>
          </a:p>
          <a:p>
            <a:pPr algn="ctr"/>
            <a:endParaRPr lang="tr-TR" sz="2400" dirty="0" smtClean="0"/>
          </a:p>
          <a:p>
            <a:pPr algn="ctr"/>
            <a:r>
              <a:rPr lang="tr-TR" sz="2400" dirty="0" smtClean="0"/>
              <a:t>Suda bulunan organizmalardan olan bakteriler de  suyun biyolojik özelliğini belirtir.Suya bakterinin bulaşması, yer üstünde, çevreden olur. Bakterilerin hepsi zararlı değildir. Zararlı olanların başında tifo, para tifo, basilli, dizanteri ve kolera bakteriler gelir. </a:t>
            </a:r>
            <a:endParaRPr lang="tr-TR" sz="2000" dirty="0"/>
          </a:p>
        </p:txBody>
      </p:sp>
      <p:sp>
        <p:nvSpPr>
          <p:cNvPr id="7" name="6 Metin kutusu"/>
          <p:cNvSpPr txBox="1"/>
          <p:nvPr/>
        </p:nvSpPr>
        <p:spPr>
          <a:xfrm>
            <a:off x="6300192" y="2715766"/>
            <a:ext cx="1928858" cy="369332"/>
          </a:xfrm>
          <a:prstGeom prst="rect">
            <a:avLst/>
          </a:prstGeom>
          <a:noFill/>
        </p:spPr>
        <p:txBody>
          <a:bodyPr wrap="square" rtlCol="0">
            <a:spAutoFit/>
          </a:bodyPr>
          <a:lstStyle/>
          <a:p>
            <a:pPr algn="ctr"/>
            <a:r>
              <a:rPr lang="tr-TR" dirty="0" smtClean="0"/>
              <a:t>TİFO </a:t>
            </a:r>
            <a:endParaRPr lang="tr-TR" dirty="0"/>
          </a:p>
        </p:txBody>
      </p:sp>
      <p:sp>
        <p:nvSpPr>
          <p:cNvPr id="8" name="7 Metin kutusu"/>
          <p:cNvSpPr txBox="1"/>
          <p:nvPr/>
        </p:nvSpPr>
        <p:spPr>
          <a:xfrm>
            <a:off x="6000760" y="4643452"/>
            <a:ext cx="2857488" cy="369332"/>
          </a:xfrm>
          <a:prstGeom prst="rect">
            <a:avLst/>
          </a:prstGeom>
          <a:noFill/>
        </p:spPr>
        <p:txBody>
          <a:bodyPr wrap="square" rtlCol="0">
            <a:spAutoFit/>
          </a:bodyPr>
          <a:lstStyle/>
          <a:p>
            <a:pPr algn="ctr"/>
            <a:r>
              <a:rPr lang="tr-TR" dirty="0" smtClean="0"/>
              <a:t>DİZANTERİ </a:t>
            </a:r>
            <a:endParaRPr lang="tr-TR" dirty="0"/>
          </a:p>
        </p:txBody>
      </p:sp>
      <p:pic>
        <p:nvPicPr>
          <p:cNvPr id="3074" name="Picture 2" descr="C:\Users\Sinan\Desktop\VeIN9wBu.jpg"/>
          <p:cNvPicPr>
            <a:picLocks noChangeAspect="1" noChangeArrowheads="1"/>
          </p:cNvPicPr>
          <p:nvPr/>
        </p:nvPicPr>
        <p:blipFill>
          <a:blip r:embed="rId3" cstate="print"/>
          <a:srcRect/>
          <a:stretch>
            <a:fillRect/>
          </a:stretch>
        </p:blipFill>
        <p:spPr bwMode="auto">
          <a:xfrm>
            <a:off x="6143636" y="1000114"/>
            <a:ext cx="2771800" cy="1154917"/>
          </a:xfrm>
          <a:prstGeom prst="rect">
            <a:avLst/>
          </a:prstGeom>
          <a:noFill/>
          <a:ln w="19050">
            <a:solidFill>
              <a:srgbClr val="FF0000"/>
            </a:solidFill>
          </a:ln>
        </p:spPr>
      </p:pic>
      <p:pic>
        <p:nvPicPr>
          <p:cNvPr id="3075" name="Picture 3" descr="C:\Users\Sinan\Desktop\59816.jpg"/>
          <p:cNvPicPr>
            <a:picLocks noChangeAspect="1" noChangeArrowheads="1"/>
          </p:cNvPicPr>
          <p:nvPr/>
        </p:nvPicPr>
        <p:blipFill>
          <a:blip r:embed="rId4" cstate="print"/>
          <a:srcRect/>
          <a:stretch>
            <a:fillRect/>
          </a:stretch>
        </p:blipFill>
        <p:spPr bwMode="auto">
          <a:xfrm>
            <a:off x="6084168" y="3219822"/>
            <a:ext cx="2673296" cy="1296144"/>
          </a:xfrm>
          <a:prstGeom prst="rect">
            <a:avLst/>
          </a:prstGeom>
          <a:noFill/>
          <a:ln w="19050">
            <a:solidFill>
              <a:srgbClr val="FF0000"/>
            </a:solidFill>
          </a:ln>
        </p:spPr>
      </p:pic>
    </p:spTree>
    <p:extLst>
      <p:ext uri="{BB962C8B-B14F-4D97-AF65-F5344CB8AC3E}">
        <p14:creationId xmlns:p14="http://schemas.microsoft.com/office/powerpoint/2010/main" xmlns="" val="3839490706"/>
      </p:ext>
    </p:extLst>
  </p:cSld>
  <p:clrMapOvr>
    <a:masterClrMapping/>
  </p:clrMapOvr>
  <p:transition spd="med">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0F279E5-9626-4155-893E-B0A84F6860E9}"/>
              </a:ext>
            </a:extLst>
          </p:cNvPr>
          <p:cNvSpPr>
            <a:spLocks noGrp="1"/>
          </p:cNvSpPr>
          <p:nvPr>
            <p:ph idx="1"/>
          </p:nvPr>
        </p:nvSpPr>
        <p:spPr>
          <a:xfrm>
            <a:off x="0" y="214296"/>
            <a:ext cx="6286512" cy="4572032"/>
          </a:xfrm>
        </p:spPr>
        <p:txBody>
          <a:bodyPr anchor="ctr">
            <a:normAutofit/>
          </a:bodyPr>
          <a:lstStyle/>
          <a:p>
            <a:pPr marL="0" indent="0">
              <a:buNone/>
            </a:pPr>
            <a:r>
              <a:rPr lang="tr-TR" sz="2400" dirty="0" smtClean="0"/>
              <a:t>İçme suyu için  şebeke girişlerinden alınan 100 </a:t>
            </a:r>
            <a:r>
              <a:rPr lang="tr-TR" sz="2400" dirty="0" err="1" smtClean="0"/>
              <a:t>ml’lik</a:t>
            </a:r>
            <a:r>
              <a:rPr lang="tr-TR" sz="2400" dirty="0" smtClean="0"/>
              <a:t> numunelerde zararlı bakteri gurubundan herhangi bir bakteri bulunmamalıdır. 100 adet  numune tahlil edildiği zaman en fazla 5 numunede zararlı bakteri  gurubundan bazılarının bulunmasına müsaade edilebilir. </a:t>
            </a:r>
            <a:endParaRPr lang="tr-TR" sz="2800" dirty="0"/>
          </a:p>
        </p:txBody>
      </p:sp>
      <p:sp>
        <p:nvSpPr>
          <p:cNvPr id="8" name="7 Dikdörtgen"/>
          <p:cNvSpPr/>
          <p:nvPr/>
        </p:nvSpPr>
        <p:spPr>
          <a:xfrm>
            <a:off x="7092280" y="4155926"/>
            <a:ext cx="864096" cy="369332"/>
          </a:xfrm>
          <a:prstGeom prst="rect">
            <a:avLst/>
          </a:prstGeom>
        </p:spPr>
        <p:txBody>
          <a:bodyPr wrap="square">
            <a:spAutoFit/>
          </a:bodyPr>
          <a:lstStyle/>
          <a:p>
            <a:r>
              <a:rPr lang="tr-TR" dirty="0" smtClean="0"/>
              <a:t>BASİL </a:t>
            </a:r>
            <a:endParaRPr lang="tr-TR" dirty="0"/>
          </a:p>
        </p:txBody>
      </p:sp>
      <p:pic>
        <p:nvPicPr>
          <p:cNvPr id="2050" name="Picture 2" descr="C:\Users\Sinan\Desktop\Bacillus_subtilis_Gram.jpg"/>
          <p:cNvPicPr>
            <a:picLocks noChangeAspect="1" noChangeArrowheads="1"/>
          </p:cNvPicPr>
          <p:nvPr/>
        </p:nvPicPr>
        <p:blipFill>
          <a:blip r:embed="rId2" cstate="print"/>
          <a:srcRect/>
          <a:stretch>
            <a:fillRect/>
          </a:stretch>
        </p:blipFill>
        <p:spPr bwMode="auto">
          <a:xfrm>
            <a:off x="6012160" y="1707654"/>
            <a:ext cx="2818109" cy="2113582"/>
          </a:xfrm>
          <a:prstGeom prst="rect">
            <a:avLst/>
          </a:prstGeom>
          <a:noFill/>
          <a:ln w="19050">
            <a:solidFill>
              <a:srgbClr val="FF0000"/>
            </a:solidFill>
          </a:ln>
        </p:spPr>
      </p:pic>
    </p:spTree>
    <p:extLst>
      <p:ext uri="{BB962C8B-B14F-4D97-AF65-F5344CB8AC3E}">
        <p14:creationId xmlns:p14="http://schemas.microsoft.com/office/powerpoint/2010/main" xmlns="" val="3787399390"/>
      </p:ext>
    </p:extLst>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251520" y="500048"/>
            <a:ext cx="8229600" cy="4094575"/>
          </a:xfrm>
        </p:spPr>
        <p:txBody>
          <a:bodyPr>
            <a:normAutofit lnSpcReduction="10000"/>
          </a:bodyPr>
          <a:lstStyle/>
          <a:p>
            <a:pPr algn="ctr">
              <a:buNone/>
            </a:pPr>
            <a:r>
              <a:rPr lang="tr-TR" sz="2600" b="1" dirty="0" smtClean="0">
                <a:solidFill>
                  <a:srgbClr val="FF0000"/>
                </a:solidFill>
              </a:rPr>
              <a:t> </a:t>
            </a:r>
            <a:r>
              <a:rPr lang="tr-TR" sz="2600" b="1" dirty="0" smtClean="0">
                <a:solidFill>
                  <a:srgbClr val="6600CC"/>
                </a:solidFill>
              </a:rPr>
              <a:t>İnsan Sağlığı ve Su</a:t>
            </a:r>
          </a:p>
          <a:p>
            <a:pPr algn="just"/>
            <a:endParaRPr lang="tr-TR" sz="3600" b="1" dirty="0" smtClean="0">
              <a:solidFill>
                <a:srgbClr val="FF0000"/>
              </a:solidFill>
            </a:endParaRPr>
          </a:p>
          <a:p>
            <a:pPr algn="just">
              <a:buNone/>
            </a:pPr>
            <a:r>
              <a:rPr lang="tr-TR" sz="3600" dirty="0" smtClean="0"/>
              <a:t>		</a:t>
            </a:r>
            <a:r>
              <a:rPr lang="tr-TR" sz="2600" dirty="0" smtClean="0"/>
              <a:t>Temiz olmayan ve standartlara uymayan sular insan sağlığı için bir tehlikedir. Suyun içerisindeki zararlı bakteriler, mide,bağırsak ve karaciğer iltihabı gibi birçok hastalıklara sebep olabilirler. Kullanım suyunun yanı sıra yüzmek ve yıkanmak için kullanılan suların da kirlilik durumu oldukça önemlidir.İnsan sağlığının korunmasında temiz su oldukça büyük bir öneme sahiptir.</a:t>
            </a:r>
            <a:endParaRPr lang="tr-TR" dirty="0"/>
          </a:p>
        </p:txBody>
      </p:sp>
    </p:spTree>
    <p:extLst>
      <p:ext uri="{BB962C8B-B14F-4D97-AF65-F5344CB8AC3E}">
        <p14:creationId xmlns:p14="http://schemas.microsoft.com/office/powerpoint/2010/main" xmlns="" val="4031367998"/>
      </p:ext>
    </p:extLst>
  </p:cSld>
  <p:clrMapOvr>
    <a:masterClrMapping/>
  </p:clrMapOvr>
  <p:transition spd="med">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0" y="357172"/>
            <a:ext cx="9144000" cy="4247317"/>
          </a:xfrm>
          <a:prstGeom prst="rect">
            <a:avLst/>
          </a:prstGeom>
        </p:spPr>
        <p:txBody>
          <a:bodyPr wrap="square">
            <a:spAutoFit/>
          </a:bodyPr>
          <a:lstStyle/>
          <a:p>
            <a:pPr algn="ctr">
              <a:lnSpc>
                <a:spcPct val="150000"/>
              </a:lnSpc>
            </a:pPr>
            <a:r>
              <a:rPr lang="tr-TR" sz="2400" b="1" dirty="0" smtClean="0">
                <a:solidFill>
                  <a:srgbClr val="FF0000"/>
                </a:solidFill>
              </a:rPr>
              <a:t> </a:t>
            </a:r>
            <a:r>
              <a:rPr lang="tr-TR" sz="2400" b="1" dirty="0" smtClean="0">
                <a:solidFill>
                  <a:srgbClr val="6600CC"/>
                </a:solidFill>
              </a:rPr>
              <a:t>İyi Bir İçme Suyunda Aranacak Özellikler </a:t>
            </a:r>
          </a:p>
          <a:p>
            <a:pPr>
              <a:lnSpc>
                <a:spcPct val="150000"/>
              </a:lnSpc>
            </a:pPr>
            <a:endParaRPr lang="tr-TR" sz="2400" dirty="0" smtClean="0">
              <a:solidFill>
                <a:srgbClr val="FF0000"/>
              </a:solidFill>
            </a:endParaRPr>
          </a:p>
          <a:p>
            <a:pPr>
              <a:lnSpc>
                <a:spcPct val="150000"/>
              </a:lnSpc>
              <a:buFont typeface="Wingdings" pitchFamily="2" charset="2"/>
              <a:buChar char="ü"/>
            </a:pPr>
            <a:r>
              <a:rPr lang="tr-TR" sz="2200" dirty="0" smtClean="0"/>
              <a:t>Kokusuz, renksiz, berrak ve içimi serinletici olmalıdır. </a:t>
            </a:r>
          </a:p>
          <a:p>
            <a:pPr>
              <a:lnSpc>
                <a:spcPct val="150000"/>
              </a:lnSpc>
              <a:buFont typeface="Wingdings" pitchFamily="2" charset="2"/>
              <a:buChar char="ü"/>
            </a:pPr>
            <a:r>
              <a:rPr lang="tr-TR" sz="2200" dirty="0" smtClean="0"/>
              <a:t>İçimi hoş, tercihen 7 °C sıcaklıkta olmalıdır. </a:t>
            </a:r>
          </a:p>
          <a:p>
            <a:pPr>
              <a:lnSpc>
                <a:spcPct val="150000"/>
              </a:lnSpc>
              <a:buFont typeface="Wingdings" pitchFamily="2" charset="2"/>
              <a:buChar char="ü"/>
            </a:pPr>
            <a:r>
              <a:rPr lang="tr-TR" sz="2200" dirty="0" smtClean="0"/>
              <a:t>Sertliği 7-14 Fransız sertlik derecesinde olmalıdır. </a:t>
            </a:r>
          </a:p>
          <a:p>
            <a:pPr>
              <a:lnSpc>
                <a:spcPct val="150000"/>
              </a:lnSpc>
              <a:buFont typeface="Wingdings" pitchFamily="2" charset="2"/>
              <a:buChar char="ü"/>
            </a:pPr>
            <a:r>
              <a:rPr lang="tr-TR" sz="2200" dirty="0" smtClean="0"/>
              <a:t>Toksin ve zararlı maddeler içermemelidir.</a:t>
            </a:r>
          </a:p>
          <a:p>
            <a:pPr>
              <a:lnSpc>
                <a:spcPct val="150000"/>
              </a:lnSpc>
              <a:buFont typeface="Wingdings" pitchFamily="2" charset="2"/>
              <a:buChar char="ü"/>
            </a:pPr>
            <a:r>
              <a:rPr lang="tr-TR" sz="2200" dirty="0" smtClean="0"/>
              <a:t>Hastalık yapıcı (Patojen) mikroorganizmalar barındırmamalıdır. </a:t>
            </a:r>
          </a:p>
          <a:p>
            <a:pPr>
              <a:lnSpc>
                <a:spcPct val="150000"/>
              </a:lnSpc>
              <a:buFont typeface="Wingdings" pitchFamily="2" charset="2"/>
              <a:buChar char="ü"/>
            </a:pPr>
            <a:r>
              <a:rPr lang="tr-TR" sz="2200" dirty="0" smtClean="0"/>
              <a:t>Bol miktarda ve fiyatı ekonomik olmalıdır.</a:t>
            </a:r>
            <a:endParaRPr lang="tr-TR" sz="2200" dirty="0"/>
          </a:p>
        </p:txBody>
      </p:sp>
    </p:spTree>
    <p:extLst>
      <p:ext uri="{BB962C8B-B14F-4D97-AF65-F5344CB8AC3E}">
        <p14:creationId xmlns:p14="http://schemas.microsoft.com/office/powerpoint/2010/main" xmlns="" val="2277064440"/>
      </p:ext>
    </p:extLst>
  </p:cSld>
  <p:clrMapOvr>
    <a:masterClrMapping/>
  </p:clrMapOvr>
  <p:transition spd="med">
    <p:strips dir="r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2936</TotalTime>
  <Words>565</Words>
  <Application>Microsoft Office PowerPoint</Application>
  <PresentationFormat>Ekran Gösterisi (16:9)</PresentationFormat>
  <Paragraphs>96</Paragraphs>
  <Slides>29</Slides>
  <Notes>4</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SIHHİ TESİSAT ATÖLYESİ</vt:lpstr>
      <vt:lpstr>Slayt 2</vt:lpstr>
      <vt:lpstr>Slayt 3</vt:lpstr>
      <vt:lpstr>Slayt 4</vt:lpstr>
      <vt:lpstr>Slayt 5</vt:lpstr>
      <vt:lpstr>Slayt 6</vt:lpstr>
      <vt:lpstr>Slayt 7</vt:lpstr>
      <vt:lpstr>Slayt 8</vt:lpstr>
      <vt:lpstr>Slayt 9</vt:lpstr>
      <vt:lpstr>Slayt 10</vt:lpstr>
      <vt:lpstr>Slayt 11</vt:lpstr>
      <vt:lpstr>Slayt 12</vt:lpstr>
      <vt:lpstr>Suyun Yerçekimiyle İletilmesi</vt:lpstr>
      <vt:lpstr>Suyun Pompalarla İletilmesi</vt:lpstr>
      <vt:lpstr>Suyun Depolama Yoluyla İletilmesi</vt:lpstr>
      <vt:lpstr>Slayt 16</vt:lpstr>
      <vt:lpstr>Slayt 17</vt:lpstr>
      <vt:lpstr>Slayt 18</vt:lpstr>
      <vt:lpstr>Slayt 19</vt:lpstr>
      <vt:lpstr>Slayt 20</vt:lpstr>
      <vt:lpstr>İç Tesisat Boruları Montajında Dikkat Edilecek Hususlar</vt:lpstr>
      <vt:lpstr>Slayt 22</vt:lpstr>
      <vt:lpstr>Slayt 23</vt:lpstr>
      <vt:lpstr>Slayt 24</vt:lpstr>
      <vt:lpstr>Slayt 25</vt:lpstr>
      <vt:lpstr>REGÜLATÖR</vt:lpstr>
      <vt:lpstr>Slayt 27</vt:lpstr>
      <vt:lpstr>Slayt 28</vt:lpstr>
      <vt:lpstr>Slayt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RADYO NEDİR ?</dc:title>
  <dc:creator>NesrinAybüke</dc:creator>
  <cp:lastModifiedBy>Sinan3</cp:lastModifiedBy>
  <cp:revision>321</cp:revision>
  <dcterms:created xsi:type="dcterms:W3CDTF">2015-10-03T12:37:26Z</dcterms:created>
  <dcterms:modified xsi:type="dcterms:W3CDTF">2022-01-04T20:37:01Z</dcterms:modified>
</cp:coreProperties>
</file>